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86" r:id="rId4"/>
    <p:sldId id="262" r:id="rId5"/>
    <p:sldId id="264" r:id="rId6"/>
    <p:sldId id="265" r:id="rId7"/>
    <p:sldId id="266" r:id="rId8"/>
    <p:sldId id="267" r:id="rId9"/>
    <p:sldId id="268" r:id="rId10"/>
    <p:sldId id="270" r:id="rId11"/>
    <p:sldId id="269" r:id="rId12"/>
    <p:sldId id="272" r:id="rId13"/>
    <p:sldId id="273" r:id="rId14"/>
    <p:sldId id="274" r:id="rId15"/>
    <p:sldId id="281" r:id="rId16"/>
    <p:sldId id="282" r:id="rId17"/>
    <p:sldId id="283" r:id="rId18"/>
    <p:sldId id="284" r:id="rId19"/>
    <p:sldId id="285" r:id="rId20"/>
    <p:sldId id="287" r:id="rId21"/>
    <p:sldId id="288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150" autoAdjust="0"/>
  </p:normalViewPr>
  <p:slideViewPr>
    <p:cSldViewPr showGuides="1">
      <p:cViewPr varScale="1">
        <p:scale>
          <a:sx n="69" d="100"/>
          <a:sy n="69" d="100"/>
        </p:scale>
        <p:origin x="24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018A9-120E-4FED-8115-15900F263A95}" type="datetimeFigureOut">
              <a:rPr lang="cs-CZ" smtClean="0"/>
              <a:pPr/>
              <a:t>21.2.2019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FFFA5-9F97-485C-A30B-E17DF00A22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044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FFFA5-9F97-485C-A30B-E17DF00A2254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FFFA5-9F97-485C-A30B-E17DF00A2254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FFFA5-9F97-485C-A30B-E17DF00A2254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FFFA5-9F97-485C-A30B-E17DF00A2254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dirty="0"/>
              <a:t>*1844 -  +1930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FFFA5-9F97-485C-A30B-E17DF00A2254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FFFA5-9F97-485C-A30B-E17DF00A2254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0B29F2-64BF-49A4-9C6E-6F4D02FAEDE0}" type="slidenum">
              <a:rPr lang="en-US" altLang="cs-CZ"/>
              <a:pPr/>
              <a:t>15</a:t>
            </a:fld>
            <a:endParaRPr lang="en-US" altLang="cs-CZ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The </a:t>
            </a:r>
            <a:r>
              <a:rPr lang="cs-CZ" altLang="cs-CZ" dirty="0" err="1"/>
              <a:t>head</a:t>
            </a:r>
            <a:r>
              <a:rPr lang="cs-CZ" altLang="cs-CZ" dirty="0"/>
              <a:t> of the institute </a:t>
            </a:r>
            <a:r>
              <a:rPr lang="cs-CZ" altLang="cs-CZ" dirty="0" err="1"/>
              <a:t>since</a:t>
            </a:r>
            <a:r>
              <a:rPr lang="cs-CZ" altLang="cs-CZ" dirty="0"/>
              <a:t> 1908 – 1933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dirty="0"/>
              <a:t>* 1866 -  +1933</a:t>
            </a:r>
          </a:p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A8B5D-A46B-4579-A0A0-D635C05C5E28}" type="slidenum">
              <a:rPr lang="en-US" altLang="cs-CZ"/>
              <a:pPr/>
              <a:t>16</a:t>
            </a:fld>
            <a:endParaRPr lang="en-US" altLang="cs-CZ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/>
              <a:t>He </a:t>
            </a:r>
            <a:r>
              <a:rPr lang="cs-CZ" altLang="cs-CZ" dirty="0" err="1"/>
              <a:t>was</a:t>
            </a:r>
            <a:r>
              <a:rPr lang="cs-CZ" altLang="cs-CZ" dirty="0"/>
              <a:t> the </a:t>
            </a:r>
            <a:r>
              <a:rPr lang="cs-CZ" altLang="cs-CZ" dirty="0" err="1"/>
              <a:t>head</a:t>
            </a:r>
            <a:r>
              <a:rPr lang="cs-CZ" altLang="cs-CZ" dirty="0"/>
              <a:t> of the institute </a:t>
            </a:r>
            <a:r>
              <a:rPr lang="cs-CZ" altLang="cs-CZ" dirty="0" err="1"/>
              <a:t>since</a:t>
            </a:r>
            <a:r>
              <a:rPr lang="cs-CZ" altLang="cs-CZ" dirty="0"/>
              <a:t> 1933 – 1957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dirty="0"/>
              <a:t>* 1886 -  +1962</a:t>
            </a:r>
          </a:p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F56CD-043F-4658-9F1D-27B5727E06D2}" type="slidenum">
              <a:rPr lang="en-US" altLang="cs-CZ"/>
              <a:pPr/>
              <a:t>17</a:t>
            </a:fld>
            <a:endParaRPr lang="en-US" altLang="cs-CZ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He </a:t>
            </a:r>
            <a:r>
              <a:rPr lang="cs-CZ" altLang="cs-CZ" dirty="0" err="1"/>
              <a:t>was</a:t>
            </a:r>
            <a:r>
              <a:rPr lang="cs-CZ" altLang="cs-CZ" dirty="0"/>
              <a:t> the </a:t>
            </a:r>
            <a:r>
              <a:rPr lang="cs-CZ" altLang="cs-CZ" dirty="0" err="1"/>
              <a:t>head</a:t>
            </a:r>
            <a:r>
              <a:rPr lang="cs-CZ" altLang="cs-CZ" dirty="0"/>
              <a:t> of the institute </a:t>
            </a:r>
            <a:r>
              <a:rPr lang="cs-CZ" altLang="cs-CZ" dirty="0" err="1"/>
              <a:t>since</a:t>
            </a:r>
            <a:r>
              <a:rPr lang="cs-CZ" altLang="cs-CZ" dirty="0"/>
              <a:t> 1957 </a:t>
            </a:r>
            <a:r>
              <a:rPr lang="cs-CZ" altLang="cs-CZ" dirty="0" err="1"/>
              <a:t>till</a:t>
            </a:r>
            <a:r>
              <a:rPr lang="cs-CZ" altLang="cs-CZ" dirty="0"/>
              <a:t> 1983. He </a:t>
            </a:r>
            <a:r>
              <a:rPr lang="cs-CZ" altLang="cs-CZ" dirty="0" err="1"/>
              <a:t>is</a:t>
            </a:r>
            <a:r>
              <a:rPr lang="cs-CZ" altLang="cs-CZ" dirty="0"/>
              <a:t> the </a:t>
            </a:r>
            <a:r>
              <a:rPr lang="cs-CZ" altLang="cs-CZ" dirty="0" err="1"/>
              <a:t>true</a:t>
            </a:r>
            <a:r>
              <a:rPr lang="cs-CZ" altLang="cs-CZ" dirty="0"/>
              <a:t> </a:t>
            </a:r>
            <a:r>
              <a:rPr lang="cs-CZ" altLang="cs-CZ" dirty="0" err="1"/>
              <a:t>founder</a:t>
            </a:r>
            <a:r>
              <a:rPr lang="cs-CZ" altLang="cs-CZ" dirty="0"/>
              <a:t> of </a:t>
            </a:r>
            <a:r>
              <a:rPr lang="cs-CZ" altLang="cs-CZ" dirty="0" err="1"/>
              <a:t>modern</a:t>
            </a:r>
            <a:r>
              <a:rPr lang="cs-CZ" altLang="cs-CZ" dirty="0"/>
              <a:t> </a:t>
            </a:r>
            <a:r>
              <a:rPr lang="cs-CZ" altLang="cs-CZ" dirty="0" err="1"/>
              <a:t>forensic</a:t>
            </a:r>
            <a:r>
              <a:rPr lang="cs-CZ" altLang="cs-CZ" dirty="0"/>
              <a:t> </a:t>
            </a:r>
            <a:r>
              <a:rPr lang="cs-CZ" altLang="cs-CZ" dirty="0" err="1"/>
              <a:t>medicine</a:t>
            </a:r>
            <a:r>
              <a:rPr lang="cs-CZ" altLang="cs-CZ" dirty="0"/>
              <a:t> in Czech </a:t>
            </a:r>
            <a:r>
              <a:rPr lang="cs-CZ" altLang="cs-CZ" dirty="0" err="1"/>
              <a:t>republic</a:t>
            </a:r>
            <a:r>
              <a:rPr lang="cs-CZ" altLang="cs-CZ" dirty="0"/>
              <a:t>. He </a:t>
            </a:r>
            <a:r>
              <a:rPr lang="cs-CZ" altLang="cs-CZ" dirty="0" err="1"/>
              <a:t>was</a:t>
            </a:r>
            <a:r>
              <a:rPr lang="cs-CZ" altLang="cs-CZ" dirty="0"/>
              <a:t> very </a:t>
            </a:r>
            <a:r>
              <a:rPr lang="cs-CZ" altLang="cs-CZ" dirty="0" err="1"/>
              <a:t>active</a:t>
            </a:r>
            <a:r>
              <a:rPr lang="cs-CZ" altLang="cs-CZ" dirty="0"/>
              <a:t> and he </a:t>
            </a:r>
            <a:r>
              <a:rPr lang="cs-CZ" altLang="cs-CZ" dirty="0" err="1"/>
              <a:t>wrote</a:t>
            </a:r>
            <a:r>
              <a:rPr lang="cs-CZ" altLang="cs-CZ" dirty="0"/>
              <a:t> lot of </a:t>
            </a:r>
            <a:r>
              <a:rPr lang="cs-CZ" altLang="cs-CZ" dirty="0" err="1"/>
              <a:t>medico-legal</a:t>
            </a:r>
            <a:r>
              <a:rPr lang="cs-CZ" altLang="cs-CZ" dirty="0"/>
              <a:t> </a:t>
            </a:r>
            <a:r>
              <a:rPr lang="cs-CZ" altLang="cs-CZ" dirty="0" err="1"/>
              <a:t>writings</a:t>
            </a:r>
            <a:r>
              <a:rPr lang="cs-CZ" altLang="cs-CZ" dirty="0"/>
              <a:t>. He </a:t>
            </a:r>
            <a:r>
              <a:rPr lang="cs-CZ" altLang="cs-CZ" dirty="0" err="1"/>
              <a:t>introduced</a:t>
            </a:r>
            <a:r>
              <a:rPr lang="cs-CZ" altLang="cs-CZ" dirty="0"/>
              <a:t> </a:t>
            </a:r>
            <a:r>
              <a:rPr lang="cs-CZ" altLang="cs-CZ" dirty="0" err="1"/>
              <a:t>modern</a:t>
            </a:r>
            <a:r>
              <a:rPr lang="cs-CZ" altLang="cs-CZ" dirty="0"/>
              <a:t> </a:t>
            </a:r>
            <a:r>
              <a:rPr lang="cs-CZ" altLang="cs-CZ" dirty="0" err="1"/>
              <a:t>toxicological</a:t>
            </a:r>
            <a:r>
              <a:rPr lang="cs-CZ" altLang="cs-CZ" dirty="0"/>
              <a:t>, </a:t>
            </a:r>
            <a:r>
              <a:rPr lang="cs-CZ" altLang="cs-CZ" dirty="0" err="1"/>
              <a:t>serological</a:t>
            </a:r>
            <a:r>
              <a:rPr lang="cs-CZ" altLang="cs-CZ" dirty="0"/>
              <a:t> and </a:t>
            </a:r>
            <a:r>
              <a:rPr lang="cs-CZ" altLang="cs-CZ" dirty="0" err="1"/>
              <a:t>histochemical</a:t>
            </a:r>
            <a:r>
              <a:rPr lang="cs-CZ" altLang="cs-CZ" dirty="0"/>
              <a:t> </a:t>
            </a:r>
            <a:r>
              <a:rPr lang="cs-CZ" altLang="cs-CZ" dirty="0" err="1"/>
              <a:t>methods</a:t>
            </a:r>
            <a:r>
              <a:rPr lang="cs-CZ" altLang="cs-CZ" dirty="0"/>
              <a:t> </a:t>
            </a:r>
            <a:r>
              <a:rPr lang="cs-CZ" altLang="cs-CZ" dirty="0" err="1"/>
              <a:t>into</a:t>
            </a:r>
            <a:r>
              <a:rPr lang="cs-CZ" altLang="cs-CZ" dirty="0"/>
              <a:t> </a:t>
            </a:r>
            <a:r>
              <a:rPr lang="cs-CZ" altLang="cs-CZ" dirty="0" err="1"/>
              <a:t>forensci</a:t>
            </a:r>
            <a:r>
              <a:rPr lang="cs-CZ" altLang="cs-CZ" dirty="0"/>
              <a:t> </a:t>
            </a:r>
            <a:r>
              <a:rPr lang="cs-CZ" altLang="cs-CZ" dirty="0" err="1"/>
              <a:t>medicine</a:t>
            </a:r>
            <a:r>
              <a:rPr lang="cs-CZ" altLang="cs-CZ" dirty="0"/>
              <a:t>.</a:t>
            </a:r>
          </a:p>
          <a:p>
            <a:r>
              <a:rPr lang="cs-CZ" altLang="cs-CZ" dirty="0"/>
              <a:t>*1912  -  + 2004</a:t>
            </a:r>
            <a:endParaRPr lang="en-US" altLang="cs-CZ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36FEE-0A7E-481C-8EEA-1628DC5C36E4}" type="slidenum">
              <a:rPr lang="en-US" altLang="cs-CZ"/>
              <a:pPr/>
              <a:t>18</a:t>
            </a:fld>
            <a:endParaRPr lang="en-US" altLang="cs-CZ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 </a:t>
            </a:r>
            <a:endParaRPr lang="cs-CZ" altLang="cs-CZ" sz="1200" dirty="0"/>
          </a:p>
          <a:p>
            <a:endParaRPr lang="en-US" altLang="cs-CZ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8BCEB-B223-403C-82D3-B503CB8F4606}" type="slidenum">
              <a:rPr lang="en-US" altLang="cs-CZ"/>
              <a:pPr/>
              <a:t>19</a:t>
            </a:fld>
            <a:endParaRPr lang="en-US" altLang="cs-CZ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/>
              <a:t>* 1942 – </a:t>
            </a:r>
          </a:p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FFFA5-9F97-485C-A30B-E17DF00A2254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8BCEB-B223-403C-82D3-B503CB8F4606}" type="slidenum">
              <a:rPr lang="en-US" altLang="cs-CZ"/>
              <a:pPr/>
              <a:t>20</a:t>
            </a:fld>
            <a:endParaRPr lang="en-US" altLang="cs-CZ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/>
              <a:t> 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72677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8BCEB-B223-403C-82D3-B503CB8F4606}" type="slidenum">
              <a:rPr lang="en-US" altLang="cs-CZ"/>
              <a:pPr/>
              <a:t>21</a:t>
            </a:fld>
            <a:endParaRPr lang="en-US" altLang="cs-CZ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/>
              <a:t> 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24533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 starověkém Řecku ani Římě se nepitvalo, byli však</a:t>
            </a:r>
            <a:r>
              <a:rPr lang="cs-CZ" baseline="0" dirty="0"/>
              <a:t> lékaři přizváni k podání posudků o poranění, cizoložství, byly však prováděny prohlídky zemřelých. Vlastně první dochovanou zprávou o prokazatelně provedené prohlídce je ohledání Césara, které provedl </a:t>
            </a:r>
            <a:r>
              <a:rPr lang="cs-CZ" baseline="0" dirty="0" err="1"/>
              <a:t>Antistius</a:t>
            </a:r>
            <a:r>
              <a:rPr lang="cs-CZ" baseline="0" dirty="0"/>
              <a:t> a shledal ze 23 ran druhou ránu na hrudníku smrtelnou.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121B-5476-4733-9B91-629E2BC091D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FFFA5-9F97-485C-A30B-E17DF00A2254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FFFA5-9F97-485C-A30B-E17DF00A2254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FFFA5-9F97-485C-A30B-E17DF00A2254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FFFA5-9F97-485C-A30B-E17DF00A2254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FFFA5-9F97-485C-A30B-E17DF00A2254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FFFA5-9F97-485C-A30B-E17DF00A2254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DF0E-908D-4B40-87B2-D2D5B11F78C7}" type="datetime1">
              <a:rPr lang="cs-CZ" smtClean="0"/>
              <a:pPr/>
              <a:t>21.2.2019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F55-47CE-46A6-827B-B010E31378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04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1469-6136-49DA-B59A-95317F01354E}" type="datetime1">
              <a:rPr lang="cs-CZ" smtClean="0"/>
              <a:pPr/>
              <a:t>21.2.2019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F55-47CE-46A6-827B-B010E31378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59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C671-8087-4694-8D05-02D54F5D6A4E}" type="datetime1">
              <a:rPr lang="cs-CZ" smtClean="0"/>
              <a:pPr/>
              <a:t>21.2.2019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F55-47CE-46A6-827B-B010E31378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07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1A5B-C441-4BE0-B9EE-78A7F653096B}" type="datetime1">
              <a:rPr lang="cs-CZ" smtClean="0"/>
              <a:pPr/>
              <a:t>21.2.2019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F55-47CE-46A6-827B-B010E31378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333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BC83-8F10-4B34-8AE5-060EB0266E53}" type="datetime1">
              <a:rPr lang="cs-CZ" smtClean="0"/>
              <a:pPr/>
              <a:t>21.2.2019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F55-47CE-46A6-827B-B010E31378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28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4905-9BDE-4A6E-9303-47ADDF2A43D9}" type="datetime1">
              <a:rPr lang="cs-CZ" smtClean="0"/>
              <a:pPr/>
              <a:t>21.2.2019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F55-47CE-46A6-827B-B010E31378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23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AA79-5BDB-417F-A011-1030A5842BC0}" type="datetime1">
              <a:rPr lang="cs-CZ" smtClean="0"/>
              <a:pPr/>
              <a:t>21.2.2019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F55-47CE-46A6-827B-B010E31378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94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B077-02ED-4070-907E-E5AAF53C23DE}" type="datetime1">
              <a:rPr lang="cs-CZ" smtClean="0"/>
              <a:pPr/>
              <a:t>21.2.2019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F55-47CE-46A6-827B-B010E31378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71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18E4-8B9D-4F32-BD6B-39E233B4C2EF}" type="datetime1">
              <a:rPr lang="cs-CZ" smtClean="0"/>
              <a:pPr/>
              <a:t>21.2.2019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F55-47CE-46A6-827B-B010E31378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77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84F-50E9-4915-9FF2-B90B2CB18D3E}" type="datetime1">
              <a:rPr lang="cs-CZ" smtClean="0"/>
              <a:pPr/>
              <a:t>21.2.2019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F55-47CE-46A6-827B-B010E31378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9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DA20-1B5B-454B-8BC8-4E28F60AD5B1}" type="datetime1">
              <a:rPr lang="cs-CZ" smtClean="0"/>
              <a:pPr/>
              <a:t>21.2.2019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F55-47CE-46A6-827B-B010E31378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75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60660-3AFF-4E5C-A398-0B7DF8AC9818}" type="datetime1">
              <a:rPr lang="cs-CZ" smtClean="0"/>
              <a:pPr/>
              <a:t>21.2.2019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56F55-47CE-46A6-827B-B010E31378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83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/>
          <a:lstStyle/>
          <a:p>
            <a:r>
              <a:rPr lang="cs-CZ" dirty="0"/>
              <a:t>Soudní lékařství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552700"/>
            <a:ext cx="6400800" cy="17526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Historický přehled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520573" y="4681077"/>
            <a:ext cx="4102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doc. MUDr. Alexander Pilin,CSc.</a:t>
            </a:r>
          </a:p>
        </p:txBody>
      </p:sp>
    </p:spTree>
    <p:extLst>
      <p:ext uri="{BB962C8B-B14F-4D97-AF65-F5344CB8AC3E}">
        <p14:creationId xmlns:p14="http://schemas.microsoft.com/office/powerpoint/2010/main" val="468492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soudního lékařství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F55-47CE-46A6-827B-B010E31378FC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95288" y="1412875"/>
            <a:ext cx="808355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algn="l"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541338" algn="l"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Char char="•"/>
            </a:pPr>
            <a:r>
              <a:rPr lang="en-US" altLang="cs-CZ" b="1" dirty="0"/>
              <a:t>Jan </a:t>
            </a:r>
            <a:r>
              <a:rPr lang="en-US" altLang="cs-CZ" b="1" dirty="0" err="1"/>
              <a:t>Jakub</a:t>
            </a:r>
            <a:r>
              <a:rPr lang="en-US" altLang="cs-CZ" b="1" dirty="0"/>
              <a:t> </a:t>
            </a:r>
            <a:r>
              <a:rPr lang="en-US" altLang="cs-CZ" b="1" dirty="0" err="1"/>
              <a:t>Srinci</a:t>
            </a:r>
            <a:endParaRPr lang="en-US" altLang="cs-CZ" b="1" dirty="0"/>
          </a:p>
          <a:p>
            <a:pPr algn="just"/>
            <a:r>
              <a:rPr lang="en-US" altLang="cs-CZ" sz="1800" dirty="0"/>
              <a:t>	</a:t>
            </a:r>
            <a:r>
              <a:rPr lang="cs-CZ" altLang="cs-CZ" sz="1800" dirty="0"/>
              <a:t>Popsal hromadnou intoxikaci </a:t>
            </a:r>
            <a:r>
              <a:rPr lang="cs-CZ" altLang="cs-CZ" sz="1800" dirty="0" err="1"/>
              <a:t>ergotoxinem</a:t>
            </a:r>
            <a:r>
              <a:rPr lang="cs-CZ" altLang="cs-CZ" sz="1800" dirty="0"/>
              <a:t> v r. </a:t>
            </a:r>
            <a:r>
              <a:rPr lang="en-US" altLang="cs-CZ" sz="1800" dirty="0"/>
              <a:t>1741 </a:t>
            </a:r>
            <a:r>
              <a:rPr lang="cs-CZ" altLang="cs-CZ" sz="1800" dirty="0"/>
              <a:t>a publikoval o tom zprávu </a:t>
            </a:r>
            <a:r>
              <a:rPr lang="en-US" altLang="cs-CZ" sz="1800" i="1" dirty="0"/>
              <a:t>„De </a:t>
            </a:r>
            <a:r>
              <a:rPr lang="en-US" altLang="cs-CZ" sz="1800" i="1" dirty="0" err="1"/>
              <a:t>inflammationibus</a:t>
            </a:r>
            <a:r>
              <a:rPr lang="en-US" altLang="cs-CZ" sz="1800" i="1" dirty="0"/>
              <a:t>, </a:t>
            </a:r>
            <a:r>
              <a:rPr lang="en-US" altLang="cs-CZ" sz="1800" i="1" dirty="0" err="1"/>
              <a:t>gangrena</a:t>
            </a:r>
            <a:r>
              <a:rPr lang="en-US" altLang="cs-CZ" sz="1800" i="1" dirty="0"/>
              <a:t> et </a:t>
            </a:r>
            <a:r>
              <a:rPr lang="en-US" altLang="cs-CZ" sz="1800" i="1" dirty="0" err="1"/>
              <a:t>sphacelo</a:t>
            </a:r>
            <a:r>
              <a:rPr lang="en-US" altLang="cs-CZ" sz="1800" i="1" dirty="0"/>
              <a:t>, </a:t>
            </a:r>
            <a:r>
              <a:rPr lang="en-US" altLang="cs-CZ" sz="1800" i="1" dirty="0" err="1"/>
              <a:t>Pragae</a:t>
            </a:r>
            <a:r>
              <a:rPr lang="en-US" altLang="cs-CZ" sz="1800" i="1" dirty="0"/>
              <a:t> 1741</a:t>
            </a:r>
          </a:p>
          <a:p>
            <a:pPr algn="just">
              <a:buFontTx/>
              <a:buChar char="•"/>
            </a:pPr>
            <a:r>
              <a:rPr lang="en-US" altLang="cs-CZ" b="1" dirty="0" err="1"/>
              <a:t>Edvard</a:t>
            </a:r>
            <a:r>
              <a:rPr lang="en-US" altLang="cs-CZ" b="1" dirty="0"/>
              <a:t> </a:t>
            </a:r>
            <a:r>
              <a:rPr lang="en-US" altLang="cs-CZ" b="1" dirty="0" err="1"/>
              <a:t>Vincenc</a:t>
            </a:r>
            <a:r>
              <a:rPr lang="en-US" altLang="cs-CZ" b="1" dirty="0"/>
              <a:t> </a:t>
            </a:r>
            <a:r>
              <a:rPr lang="en-US" altLang="cs-CZ" b="1" dirty="0" err="1"/>
              <a:t>Guldener</a:t>
            </a:r>
            <a:r>
              <a:rPr lang="en-US" altLang="cs-CZ" b="1" dirty="0"/>
              <a:t> von Lobes (1763-1872)</a:t>
            </a:r>
          </a:p>
          <a:p>
            <a:pPr algn="just"/>
            <a:r>
              <a:rPr lang="en-US" altLang="cs-CZ" sz="1800" dirty="0"/>
              <a:t>	</a:t>
            </a:r>
            <a:r>
              <a:rPr lang="cs-CZ" altLang="cs-CZ" sz="1800" dirty="0"/>
              <a:t>Byl první, kdo přednášel soudní lékařství na lékařské fakultě. Byla ustanovena stolice soudního a policejního lékařství a prováděly se pitvy. Vydal </a:t>
            </a:r>
            <a:r>
              <a:rPr lang="en-US" altLang="cs-CZ" sz="1800" dirty="0"/>
              <a:t>„</a:t>
            </a:r>
            <a:r>
              <a:rPr lang="en-US" altLang="cs-CZ" sz="1800" i="1" dirty="0" err="1"/>
              <a:t>Positiones</a:t>
            </a:r>
            <a:r>
              <a:rPr lang="en-US" altLang="cs-CZ" sz="1800" i="1" dirty="0"/>
              <a:t> </a:t>
            </a:r>
            <a:r>
              <a:rPr lang="en-US" altLang="cs-CZ" sz="1800" i="1" dirty="0" err="1"/>
              <a:t>medicoinaugurales</a:t>
            </a:r>
            <a:r>
              <a:rPr lang="en-US" altLang="cs-CZ" sz="1800" b="1" i="1" dirty="0"/>
              <a:t>“</a:t>
            </a:r>
          </a:p>
          <a:p>
            <a:pPr algn="just">
              <a:buFontTx/>
              <a:buChar char="•"/>
            </a:pPr>
            <a:r>
              <a:rPr lang="en-US" altLang="cs-CZ" b="1" dirty="0"/>
              <a:t>Jan </a:t>
            </a:r>
            <a:r>
              <a:rPr lang="en-US" altLang="cs-CZ" b="1" dirty="0" err="1"/>
              <a:t>Knobloch</a:t>
            </a:r>
            <a:r>
              <a:rPr lang="en-US" altLang="cs-CZ" b="1" dirty="0"/>
              <a:t> </a:t>
            </a:r>
          </a:p>
          <a:p>
            <a:pPr algn="just"/>
            <a:r>
              <a:rPr lang="en-US" altLang="cs-CZ" sz="1800" dirty="0"/>
              <a:t>	</a:t>
            </a:r>
            <a:r>
              <a:rPr lang="cs-CZ" altLang="cs-CZ" sz="1800" dirty="0"/>
              <a:t>Přednášel soudní lékařství v letech 1</a:t>
            </a:r>
            <a:r>
              <a:rPr lang="en-US" altLang="cs-CZ" sz="1800" dirty="0"/>
              <a:t>786-1795</a:t>
            </a:r>
          </a:p>
          <a:p>
            <a:pPr algn="just">
              <a:buFontTx/>
              <a:buChar char="•"/>
            </a:pPr>
            <a:r>
              <a:rPr lang="en-US" altLang="cs-CZ" b="1" dirty="0" err="1"/>
              <a:t>Vojtěch</a:t>
            </a:r>
            <a:r>
              <a:rPr lang="en-US" altLang="cs-CZ" b="1" dirty="0"/>
              <a:t> </a:t>
            </a:r>
            <a:r>
              <a:rPr lang="en-US" altLang="cs-CZ" b="1" dirty="0" err="1"/>
              <a:t>Zarda</a:t>
            </a:r>
            <a:r>
              <a:rPr lang="en-US" altLang="cs-CZ" b="1" dirty="0"/>
              <a:t> (1755-1811)</a:t>
            </a:r>
          </a:p>
          <a:p>
            <a:pPr algn="just"/>
            <a:r>
              <a:rPr lang="en-US" altLang="cs-CZ" sz="1800" dirty="0"/>
              <a:t>	</a:t>
            </a:r>
            <a:r>
              <a:rPr lang="cs-CZ" altLang="cs-CZ" dirty="0"/>
              <a:t>Přednášel soudní lékařství v letech </a:t>
            </a:r>
            <a:r>
              <a:rPr lang="en-US" altLang="cs-CZ" sz="1800" dirty="0"/>
              <a:t>1796-7 </a:t>
            </a:r>
            <a:r>
              <a:rPr lang="cs-CZ" altLang="cs-CZ" sz="1800" dirty="0"/>
              <a:t>a</a:t>
            </a:r>
            <a:r>
              <a:rPr lang="en-US" altLang="cs-CZ" sz="1800" dirty="0"/>
              <a:t> 1806-7</a:t>
            </a:r>
            <a:r>
              <a:rPr lang="cs-CZ" altLang="cs-CZ" sz="1800" dirty="0"/>
              <a:t>. Vydal </a:t>
            </a:r>
            <a:r>
              <a:rPr lang="en-US" altLang="cs-CZ" sz="1800" dirty="0"/>
              <a:t>„</a:t>
            </a:r>
            <a:r>
              <a:rPr lang="en-US" altLang="cs-CZ" sz="1800" i="1" dirty="0" err="1"/>
              <a:t>Scheintod</a:t>
            </a:r>
            <a:r>
              <a:rPr lang="en-US" altLang="cs-CZ" sz="1800" i="1" dirty="0"/>
              <a:t>“, </a:t>
            </a:r>
            <a:r>
              <a:rPr lang="en-US" altLang="cs-CZ" sz="1800" i="1" dirty="0" err="1"/>
              <a:t>Taschenbuch</a:t>
            </a:r>
            <a:r>
              <a:rPr lang="en-US" altLang="cs-CZ" sz="1800" i="1" dirty="0"/>
              <a:t> der </a:t>
            </a:r>
            <a:r>
              <a:rPr lang="en-US" altLang="cs-CZ" sz="1800" i="1" dirty="0" err="1"/>
              <a:t>Rettungsmittel</a:t>
            </a:r>
            <a:r>
              <a:rPr lang="en-US" altLang="cs-CZ" sz="1800" i="1" dirty="0"/>
              <a:t>“.</a:t>
            </a:r>
          </a:p>
          <a:p>
            <a:pPr>
              <a:buFontTx/>
              <a:buChar char="•"/>
            </a:pPr>
            <a:endParaRPr lang="en-US" altLang="cs-CZ" dirty="0"/>
          </a:p>
          <a:p>
            <a:pPr>
              <a:buFontTx/>
              <a:buChar char="•"/>
            </a:pPr>
            <a:endParaRPr lang="en-US" altLang="cs-CZ" b="1" dirty="0"/>
          </a:p>
        </p:txBody>
      </p:sp>
    </p:spTree>
    <p:extLst>
      <p:ext uri="{BB962C8B-B14F-4D97-AF65-F5344CB8AC3E}">
        <p14:creationId xmlns:p14="http://schemas.microsoft.com/office/powerpoint/2010/main" val="2744328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soudního lékařství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F55-47CE-46A6-827B-B010E31378FC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536" y="1268760"/>
            <a:ext cx="8291264" cy="485740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cs-CZ" sz="2400" dirty="0"/>
              <a:t>Josef </a:t>
            </a:r>
            <a:r>
              <a:rPr lang="en-US" altLang="cs-CZ" sz="2400" dirty="0" err="1"/>
              <a:t>Bernt</a:t>
            </a:r>
            <a:r>
              <a:rPr lang="en-US" altLang="cs-CZ" sz="2400" dirty="0"/>
              <a:t> (1770-1842)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cs-CZ" sz="2400" dirty="0"/>
              <a:t>	</a:t>
            </a:r>
            <a:r>
              <a:rPr lang="cs-CZ" altLang="cs-CZ" sz="1800" dirty="0"/>
              <a:t>Vyučoval soudní lékařství v letech </a:t>
            </a:r>
            <a:r>
              <a:rPr lang="en-US" altLang="cs-CZ" sz="1800" dirty="0"/>
              <a:t>1807-1813. </a:t>
            </a:r>
            <a:r>
              <a:rPr lang="cs-CZ" altLang="cs-CZ" sz="1800" dirty="0"/>
              <a:t>Napsal</a:t>
            </a:r>
            <a:r>
              <a:rPr lang="en-US" altLang="cs-CZ" sz="1800" dirty="0"/>
              <a:t> „</a:t>
            </a:r>
            <a:r>
              <a:rPr lang="en-US" altLang="cs-CZ" sz="1800" i="1" dirty="0" err="1"/>
              <a:t>Lehrbuch</a:t>
            </a:r>
            <a:r>
              <a:rPr lang="en-US" altLang="cs-CZ" sz="1800" i="1" dirty="0"/>
              <a:t> </a:t>
            </a:r>
            <a:r>
              <a:rPr lang="en-US" altLang="cs-CZ" sz="1800" i="1" dirty="0" err="1"/>
              <a:t>der</a:t>
            </a:r>
            <a:r>
              <a:rPr lang="en-US" altLang="cs-CZ" sz="1800" i="1" dirty="0"/>
              <a:t> </a:t>
            </a:r>
            <a:r>
              <a:rPr lang="en-US" altLang="cs-CZ" sz="1800" i="1" dirty="0" err="1"/>
              <a:t>gerichtlichen</a:t>
            </a:r>
            <a:r>
              <a:rPr lang="en-US" altLang="cs-CZ" sz="1800" i="1" dirty="0"/>
              <a:t> </a:t>
            </a:r>
            <a:r>
              <a:rPr lang="en-US" altLang="cs-CZ" sz="1800" i="1" dirty="0" err="1"/>
              <a:t>Medizin</a:t>
            </a:r>
            <a:r>
              <a:rPr lang="en-US" altLang="cs-CZ" sz="1800" i="1" dirty="0"/>
              <a:t>, „</a:t>
            </a:r>
            <a:r>
              <a:rPr lang="en-US" altLang="cs-CZ" sz="1800" i="1" dirty="0" err="1"/>
              <a:t>Fundscheine</a:t>
            </a:r>
            <a:r>
              <a:rPr lang="en-US" altLang="cs-CZ" sz="1800" i="1" dirty="0"/>
              <a:t> und </a:t>
            </a:r>
            <a:r>
              <a:rPr lang="en-US" altLang="cs-CZ" sz="1800" i="1" dirty="0" err="1"/>
              <a:t>Gutachten</a:t>
            </a:r>
            <a:r>
              <a:rPr lang="en-US" altLang="cs-CZ" sz="1800" i="1" dirty="0"/>
              <a:t>“, „</a:t>
            </a:r>
            <a:r>
              <a:rPr lang="en-US" altLang="cs-CZ" sz="1800" i="1" dirty="0" err="1"/>
              <a:t>Zweitelhafte</a:t>
            </a:r>
            <a:r>
              <a:rPr lang="en-US" altLang="cs-CZ" sz="1800" i="1" dirty="0"/>
              <a:t> </a:t>
            </a:r>
            <a:r>
              <a:rPr lang="en-US" altLang="cs-CZ" sz="1800" i="1" dirty="0" err="1"/>
              <a:t>Todesarten</a:t>
            </a:r>
            <a:r>
              <a:rPr lang="en-US" altLang="cs-CZ" sz="1800" i="1" dirty="0"/>
              <a:t> </a:t>
            </a:r>
            <a:r>
              <a:rPr lang="en-US" altLang="cs-CZ" sz="1800" i="1" dirty="0" err="1"/>
              <a:t>der</a:t>
            </a:r>
            <a:r>
              <a:rPr lang="en-US" altLang="cs-CZ" sz="1800" i="1" dirty="0"/>
              <a:t> </a:t>
            </a:r>
            <a:r>
              <a:rPr lang="en-US" altLang="cs-CZ" sz="1800" i="1" dirty="0" err="1"/>
              <a:t>Neugebornen</a:t>
            </a:r>
            <a:r>
              <a:rPr lang="en-US" altLang="cs-CZ" sz="1800" i="1" dirty="0"/>
              <a:t>“, „Visa </a:t>
            </a:r>
            <a:r>
              <a:rPr lang="en-US" altLang="cs-CZ" sz="1800" i="1" dirty="0" err="1"/>
              <a:t>reperta</a:t>
            </a:r>
            <a:r>
              <a:rPr lang="en-US" altLang="cs-CZ" sz="1800" i="1" dirty="0"/>
              <a:t>“.</a:t>
            </a:r>
          </a:p>
          <a:p>
            <a:pPr>
              <a:lnSpc>
                <a:spcPct val="80000"/>
              </a:lnSpc>
            </a:pPr>
            <a:r>
              <a:rPr lang="en-US" altLang="cs-CZ" sz="2400" dirty="0" err="1"/>
              <a:t>Ignác</a:t>
            </a:r>
            <a:r>
              <a:rPr lang="en-US" altLang="cs-CZ" sz="2400" dirty="0"/>
              <a:t> </a:t>
            </a:r>
            <a:r>
              <a:rPr lang="en-US" altLang="cs-CZ" sz="2400" dirty="0" err="1"/>
              <a:t>Nádherný</a:t>
            </a:r>
            <a:r>
              <a:rPr lang="en-US" altLang="cs-CZ" sz="2400" dirty="0"/>
              <a:t> (1789-1867)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cs-CZ" sz="2400" dirty="0"/>
              <a:t>	</a:t>
            </a:r>
            <a:r>
              <a:rPr lang="cs-CZ" altLang="cs-CZ" sz="1800" dirty="0"/>
              <a:t>Přednášel soudní lékařství v letech </a:t>
            </a:r>
            <a:r>
              <a:rPr lang="en-US" altLang="cs-CZ" sz="1800" dirty="0"/>
              <a:t>1814-1820</a:t>
            </a:r>
          </a:p>
          <a:p>
            <a:pPr>
              <a:lnSpc>
                <a:spcPct val="80000"/>
              </a:lnSpc>
            </a:pPr>
            <a:r>
              <a:rPr lang="en-US" altLang="cs-CZ" sz="2400" dirty="0" err="1"/>
              <a:t>Vincenc</a:t>
            </a:r>
            <a:r>
              <a:rPr lang="en-US" altLang="cs-CZ" sz="2400" dirty="0"/>
              <a:t> Julius </a:t>
            </a:r>
            <a:r>
              <a:rPr lang="en-US" altLang="cs-CZ" sz="2400" dirty="0" err="1"/>
              <a:t>Krombholz</a:t>
            </a:r>
            <a:r>
              <a:rPr lang="en-US" altLang="cs-CZ" sz="2400" dirty="0"/>
              <a:t> (1782-1843)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cs-CZ" sz="2400" dirty="0"/>
              <a:t>	</a:t>
            </a:r>
            <a:r>
              <a:rPr lang="cs-CZ" altLang="cs-CZ" sz="1800" dirty="0"/>
              <a:t>Byl přednostou katedry soudního lékařství v r. </a:t>
            </a:r>
            <a:r>
              <a:rPr lang="en-US" altLang="cs-CZ" sz="1800" dirty="0"/>
              <a:t>1892. </a:t>
            </a:r>
            <a:r>
              <a:rPr lang="cs-CZ" altLang="cs-CZ" sz="1800" dirty="0"/>
              <a:t>Vydal sbírku </a:t>
            </a:r>
            <a:r>
              <a:rPr lang="cs-CZ" altLang="cs-CZ" sz="1800" dirty="0" err="1"/>
              <a:t>soudnělékařských</a:t>
            </a:r>
            <a:r>
              <a:rPr lang="cs-CZ" altLang="cs-CZ" sz="1800" dirty="0"/>
              <a:t> posudků</a:t>
            </a:r>
            <a:r>
              <a:rPr lang="en-US" altLang="cs-CZ" sz="1800" dirty="0"/>
              <a:t> „</a:t>
            </a:r>
            <a:r>
              <a:rPr lang="en-US" altLang="cs-CZ" sz="1800" i="1" dirty="0"/>
              <a:t>Conspectus </a:t>
            </a:r>
            <a:r>
              <a:rPr lang="en-US" altLang="cs-CZ" sz="1800" i="1" dirty="0" err="1"/>
              <a:t>fungorum</a:t>
            </a:r>
            <a:r>
              <a:rPr lang="en-US" altLang="cs-CZ" sz="1800" i="1" dirty="0"/>
              <a:t> </a:t>
            </a:r>
            <a:r>
              <a:rPr lang="en-US" altLang="cs-CZ" sz="1800" i="1" dirty="0" err="1"/>
              <a:t>esculentorum</a:t>
            </a:r>
            <a:r>
              <a:rPr lang="en-US" altLang="cs-CZ" sz="1800" i="1" dirty="0"/>
              <a:t>, qui 1820 </a:t>
            </a:r>
            <a:r>
              <a:rPr lang="en-US" altLang="cs-CZ" sz="1800" i="1" dirty="0" err="1"/>
              <a:t>Pragae</a:t>
            </a:r>
            <a:r>
              <a:rPr lang="en-US" altLang="cs-CZ" sz="1800" i="1" dirty="0"/>
              <a:t> </a:t>
            </a:r>
            <a:r>
              <a:rPr lang="en-US" altLang="cs-CZ" sz="1800" i="1" dirty="0" err="1"/>
              <a:t>vendebantur</a:t>
            </a:r>
            <a:r>
              <a:rPr lang="en-US" altLang="cs-CZ" sz="1800" i="1" dirty="0"/>
              <a:t>“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altLang="cs-CZ" sz="2400" dirty="0" err="1"/>
              <a:t>Václav</a:t>
            </a:r>
            <a:r>
              <a:rPr lang="en-US" altLang="cs-CZ" sz="2400" dirty="0"/>
              <a:t> </a:t>
            </a:r>
            <a:r>
              <a:rPr lang="en-US" altLang="cs-CZ" sz="2400" dirty="0" err="1"/>
              <a:t>Bedřich</a:t>
            </a:r>
            <a:r>
              <a:rPr lang="en-US" altLang="cs-CZ" sz="2400" dirty="0"/>
              <a:t> Rilke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400" dirty="0"/>
              <a:t>	</a:t>
            </a:r>
            <a:r>
              <a:rPr lang="cs-CZ" altLang="cs-CZ" sz="1800" dirty="0"/>
              <a:t>Přednášel soudní lékařství v letech </a:t>
            </a:r>
            <a:r>
              <a:rPr lang="en-US" altLang="cs-CZ" sz="1800" dirty="0"/>
              <a:t>1830-32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altLang="cs-CZ" sz="2400" dirty="0" err="1"/>
              <a:t>Matěj</a:t>
            </a:r>
            <a:r>
              <a:rPr lang="en-US" altLang="cs-CZ" sz="2400" dirty="0"/>
              <a:t> </a:t>
            </a:r>
            <a:r>
              <a:rPr lang="en-US" altLang="cs-CZ" sz="2400" dirty="0" err="1"/>
              <a:t>Popel</a:t>
            </a:r>
            <a:r>
              <a:rPr lang="en-US" altLang="cs-CZ" sz="2400" dirty="0"/>
              <a:t> (1798-1865)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cs-CZ" sz="2400" dirty="0"/>
              <a:t>	</a:t>
            </a:r>
            <a:r>
              <a:rPr lang="cs-CZ" altLang="cs-CZ" sz="1800" dirty="0"/>
              <a:t>Za jeho </a:t>
            </a:r>
            <a:r>
              <a:rPr lang="cs-CZ" altLang="cs-CZ" sz="1800" dirty="0" err="1"/>
              <a:t>úry</a:t>
            </a:r>
            <a:r>
              <a:rPr lang="cs-CZ" altLang="cs-CZ" sz="1800" dirty="0"/>
              <a:t> byla postavena budova pro patologickou anatomii a soudní lékařství. Byl první, kdo přednášel soudní lékařství česky.</a:t>
            </a:r>
            <a:endParaRPr lang="en-US" altLang="cs-CZ" sz="1800" dirty="0"/>
          </a:p>
          <a:p>
            <a:pPr>
              <a:lnSpc>
                <a:spcPct val="80000"/>
              </a:lnSpc>
            </a:pPr>
            <a:endParaRPr lang="en-US" altLang="cs-CZ" sz="1800" dirty="0"/>
          </a:p>
          <a:p>
            <a:pPr>
              <a:lnSpc>
                <a:spcPct val="80000"/>
              </a:lnSpc>
            </a:pPr>
            <a:endParaRPr lang="en-US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605151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soudního lékařství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F55-47CE-46A6-827B-B010E31378FC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5" name="Picture 4" descr="osoby"/>
          <p:cNvPicPr>
            <a:picLocks noChangeAspect="1" noChangeArrowheads="1"/>
          </p:cNvPicPr>
          <p:nvPr/>
        </p:nvPicPr>
        <p:blipFill>
          <a:blip r:embed="rId3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2" t="47365" r="52647" b="20763"/>
          <a:stretch>
            <a:fillRect/>
          </a:stretch>
        </p:blipFill>
        <p:spPr bwMode="auto">
          <a:xfrm>
            <a:off x="563893" y="1398681"/>
            <a:ext cx="3648068" cy="496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72000" y="1412776"/>
            <a:ext cx="322947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cs-CZ" altLang="cs-CZ" sz="3200" dirty="0"/>
              <a:t>Edvard v. Hoffman</a:t>
            </a:r>
          </a:p>
          <a:p>
            <a:pPr algn="l"/>
            <a:r>
              <a:rPr lang="cs-CZ" altLang="cs-CZ" sz="3200" dirty="0"/>
              <a:t>1837 -1897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572000" y="2564904"/>
            <a:ext cx="37433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cs-CZ" altLang="cs-CZ" sz="1800" dirty="0" err="1"/>
              <a:t>Lehrbuch</a:t>
            </a:r>
            <a:r>
              <a:rPr lang="cs-CZ" altLang="cs-CZ" sz="1800" dirty="0"/>
              <a:t> der </a:t>
            </a:r>
            <a:r>
              <a:rPr lang="cs-CZ" altLang="cs-CZ" sz="1800" dirty="0" err="1"/>
              <a:t>gerichtlichen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Medizin</a:t>
            </a:r>
            <a:endParaRPr lang="cs-CZ" altLang="cs-CZ" sz="1800" dirty="0"/>
          </a:p>
          <a:p>
            <a:pPr algn="l"/>
            <a:r>
              <a:rPr lang="cs-CZ" altLang="cs-CZ" sz="1800" dirty="0"/>
              <a:t>8 vydání, přeložených do francouzštiny, italštiny, ruštiny a španělštiny </a:t>
            </a:r>
          </a:p>
        </p:txBody>
      </p:sp>
    </p:spTree>
    <p:extLst>
      <p:ext uri="{BB962C8B-B14F-4D97-AF65-F5344CB8AC3E}">
        <p14:creationId xmlns:p14="http://schemas.microsoft.com/office/powerpoint/2010/main" val="1212529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cs-CZ" dirty="0"/>
              <a:t>Historie soudního lékařství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F55-47CE-46A6-827B-B010E31378FC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5" name="Picture 4" descr="osoby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7" t="8018" r="10234" b="58603"/>
          <a:stretch>
            <a:fillRect/>
          </a:stretch>
        </p:blipFill>
        <p:spPr>
          <a:xfrm>
            <a:off x="611560" y="1367903"/>
            <a:ext cx="3672408" cy="50132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34584" y="1988840"/>
            <a:ext cx="429111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cs-CZ" altLang="cs-CZ" sz="3200" dirty="0"/>
              <a:t>prof. Josef </a:t>
            </a:r>
            <a:r>
              <a:rPr lang="cs-CZ" altLang="cs-CZ" sz="3200" dirty="0" err="1"/>
              <a:t>Reinsberg</a:t>
            </a:r>
            <a:endParaRPr lang="cs-CZ" altLang="cs-CZ" sz="3200" dirty="0"/>
          </a:p>
          <a:p>
            <a:pPr algn="l"/>
            <a:r>
              <a:rPr lang="cs-CZ" altLang="cs-CZ" sz="2400" dirty="0"/>
              <a:t>vedl ústav v letech1883 - 1908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652907" y="3446009"/>
            <a:ext cx="33321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cs-CZ" altLang="cs-CZ" sz="1800" dirty="0"/>
              <a:t>Vydal učebnici soudního lékařství ve čtyřech svazcích</a:t>
            </a:r>
          </a:p>
        </p:txBody>
      </p:sp>
    </p:spTree>
    <p:extLst>
      <p:ext uri="{BB962C8B-B14F-4D97-AF65-F5344CB8AC3E}">
        <p14:creationId xmlns:p14="http://schemas.microsoft.com/office/powerpoint/2010/main" val="1772449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4659" y="332656"/>
            <a:ext cx="8209451" cy="822722"/>
          </a:xfrm>
        </p:spPr>
        <p:txBody>
          <a:bodyPr/>
          <a:lstStyle/>
          <a:p>
            <a:r>
              <a:rPr lang="cs-CZ" sz="4000" dirty="0"/>
              <a:t>Historie soudního lékařství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F55-47CE-46A6-827B-B010E31378FC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5" name="Picture 4" descr="pitprot1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412776"/>
            <a:ext cx="3431291" cy="45746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 descr="pitpro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5792192" cy="434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022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4000" dirty="0"/>
              <a:t>Historie soudního lékařství</a:t>
            </a:r>
          </a:p>
        </p:txBody>
      </p:sp>
      <p:pic>
        <p:nvPicPr>
          <p:cNvPr id="45060" name="Picture 4" descr="osob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2" t="52515" r="12709" b="18486"/>
          <a:stretch>
            <a:fillRect/>
          </a:stretch>
        </p:blipFill>
        <p:spPr>
          <a:xfrm>
            <a:off x="323528" y="1268760"/>
            <a:ext cx="3804741" cy="51732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572000" y="1268760"/>
            <a:ext cx="401904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cs-CZ" altLang="cs-CZ" sz="3200" dirty="0"/>
              <a:t>prof. Vladimír Slavík</a:t>
            </a:r>
          </a:p>
          <a:p>
            <a:pPr algn="l"/>
            <a:endParaRPr lang="cs-CZ" altLang="cs-CZ" sz="2000" dirty="0"/>
          </a:p>
          <a:p>
            <a:pPr algn="l"/>
            <a:r>
              <a:rPr lang="cs-CZ" altLang="cs-CZ" sz="2000" dirty="0"/>
              <a:t>vedl ústav v letech 1908 - 1933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716016" y="3486150"/>
            <a:ext cx="37655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algn="l"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36588" algn="l"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cs-CZ" altLang="cs-CZ" dirty="0" err="1"/>
              <a:t>Aetiologie</a:t>
            </a:r>
            <a:r>
              <a:rPr lang="cs-CZ" altLang="cs-CZ" dirty="0"/>
              <a:t> náhlého úmrtí</a:t>
            </a:r>
          </a:p>
          <a:p>
            <a:pPr>
              <a:buFontTx/>
              <a:buChar char="•"/>
            </a:pPr>
            <a:r>
              <a:rPr lang="cs-CZ" altLang="cs-CZ" dirty="0"/>
              <a:t>Soudně-lékařská diagnostika otrav</a:t>
            </a:r>
          </a:p>
          <a:p>
            <a:pPr>
              <a:buFontTx/>
              <a:buChar char="•"/>
            </a:pPr>
            <a:r>
              <a:rPr lang="cs-CZ" altLang="cs-CZ" dirty="0"/>
              <a:t>Učebnice soudního lékařství pro mediky a právníky</a:t>
            </a:r>
          </a:p>
        </p:txBody>
      </p:sp>
    </p:spTree>
    <p:extLst>
      <p:ext uri="{BB962C8B-B14F-4D97-AF65-F5344CB8AC3E}">
        <p14:creationId xmlns:p14="http://schemas.microsoft.com/office/powerpoint/2010/main" val="3154788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ajek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9" t="7198" r="48964" b="56248"/>
          <a:stretch>
            <a:fillRect/>
          </a:stretch>
        </p:blipFill>
        <p:spPr>
          <a:xfrm>
            <a:off x="251520" y="1019980"/>
            <a:ext cx="3600400" cy="50805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4067944" y="1268760"/>
            <a:ext cx="475252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cs-CZ" altLang="cs-CZ" sz="2800" dirty="0"/>
              <a:t>prof. MUDr. František Hájek</a:t>
            </a:r>
          </a:p>
          <a:p>
            <a:pPr algn="l"/>
            <a:endParaRPr lang="cs-CZ" altLang="cs-CZ" sz="2000" dirty="0"/>
          </a:p>
          <a:p>
            <a:pPr algn="l"/>
            <a:r>
              <a:rPr lang="cs-CZ" altLang="cs-CZ" sz="2000" dirty="0"/>
              <a:t>vedl ústav v letech 1933 - 1957</a:t>
            </a:r>
          </a:p>
          <a:p>
            <a:pPr algn="l"/>
            <a:endParaRPr lang="cs-CZ" altLang="cs-CZ" sz="2800" dirty="0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4067944" y="2835182"/>
            <a:ext cx="244355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cs-CZ" altLang="cs-CZ" dirty="0"/>
              <a:t>Soudní lékařství</a:t>
            </a:r>
          </a:p>
          <a:p>
            <a:pPr algn="l">
              <a:buFontTx/>
              <a:buChar char="•"/>
            </a:pPr>
            <a:r>
              <a:rPr lang="cs-CZ" altLang="cs-CZ" dirty="0"/>
              <a:t>Soudní lékařství v praxi</a:t>
            </a:r>
          </a:p>
          <a:p>
            <a:pPr algn="l"/>
            <a:r>
              <a:rPr lang="cs-CZ" alt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99526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39750" y="404813"/>
            <a:ext cx="55074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cs-CZ" altLang="cs-CZ" sz="3200" dirty="0"/>
              <a:t>prof. MUDr. Jaromír Tesař, Dr.Sc.</a:t>
            </a:r>
            <a:endParaRPr lang="en-US" altLang="cs-CZ" sz="3200" dirty="0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248025" y="984250"/>
            <a:ext cx="5580063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36588"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cs-CZ" altLang="cs-CZ" sz="2000" dirty="0"/>
              <a:t>Soudní lékařství pro právníky</a:t>
            </a:r>
          </a:p>
          <a:p>
            <a:pPr>
              <a:buFontTx/>
              <a:buChar char="•"/>
            </a:pPr>
            <a:r>
              <a:rPr lang="cs-CZ" altLang="cs-CZ" sz="2000" dirty="0"/>
              <a:t>Soudní lékařství pro stomatology</a:t>
            </a:r>
          </a:p>
          <a:p>
            <a:pPr>
              <a:buFontTx/>
              <a:buChar char="•"/>
            </a:pPr>
            <a:r>
              <a:rPr lang="cs-CZ" altLang="cs-CZ" sz="2000" dirty="0"/>
              <a:t>Praktikum ze soudního lékařství se stručnou diagnostikou</a:t>
            </a:r>
          </a:p>
          <a:p>
            <a:pPr>
              <a:buFontTx/>
              <a:buChar char="•"/>
            </a:pPr>
            <a:r>
              <a:rPr lang="cs-CZ" altLang="cs-CZ" sz="2000" dirty="0"/>
              <a:t>Zjišťování identity</a:t>
            </a:r>
          </a:p>
          <a:p>
            <a:pPr>
              <a:buFontTx/>
              <a:buChar char="•"/>
            </a:pPr>
            <a:r>
              <a:rPr lang="cs-CZ" altLang="cs-CZ" sz="2000" dirty="0"/>
              <a:t>Laboratorní vyšetřovací metody v soudním lékařství</a:t>
            </a:r>
          </a:p>
          <a:p>
            <a:pPr>
              <a:buFontTx/>
              <a:buChar char="•"/>
            </a:pPr>
            <a:r>
              <a:rPr lang="cs-CZ" altLang="cs-CZ" sz="2000" dirty="0"/>
              <a:t>Základy soudního lékařství pro právníky</a:t>
            </a:r>
          </a:p>
          <a:p>
            <a:pPr>
              <a:buFontTx/>
              <a:buChar char="•"/>
            </a:pPr>
            <a:r>
              <a:rPr lang="cs-CZ" altLang="cs-CZ" sz="2000" dirty="0"/>
              <a:t>Soudní lékařství</a:t>
            </a:r>
          </a:p>
          <a:p>
            <a:pPr>
              <a:buFontTx/>
              <a:buChar char="•"/>
            </a:pPr>
            <a:r>
              <a:rPr lang="cs-CZ" altLang="cs-CZ" sz="2000" dirty="0"/>
              <a:t>Základy soudního lékařství</a:t>
            </a:r>
          </a:p>
          <a:p>
            <a:pPr>
              <a:buFontTx/>
              <a:buChar char="•"/>
            </a:pPr>
            <a:r>
              <a:rPr lang="cs-CZ" altLang="cs-CZ" sz="2000" dirty="0"/>
              <a:t>Soudní lékařství pro kriminalisty</a:t>
            </a:r>
          </a:p>
          <a:p>
            <a:pPr>
              <a:buFontTx/>
              <a:buChar char="•"/>
            </a:pPr>
            <a:r>
              <a:rPr lang="cs-CZ" altLang="cs-CZ" sz="2000" dirty="0"/>
              <a:t>Sbírka základních posudků z oboru soudního lékařství</a:t>
            </a:r>
          </a:p>
          <a:p>
            <a:pPr>
              <a:buFontTx/>
              <a:buChar char="•"/>
            </a:pPr>
            <a:r>
              <a:rPr lang="cs-CZ" altLang="cs-CZ" sz="2000" dirty="0"/>
              <a:t>Učebnice soudního lékařství pro kriminalisty</a:t>
            </a:r>
          </a:p>
          <a:p>
            <a:pPr>
              <a:buFontTx/>
              <a:buChar char="•"/>
            </a:pPr>
            <a:r>
              <a:rPr lang="cs-CZ" altLang="cs-CZ" sz="2000" dirty="0"/>
              <a:t>Soudní lékařství pro posluchače všeobecného lékařství</a:t>
            </a:r>
          </a:p>
          <a:p>
            <a:pPr>
              <a:buFontTx/>
              <a:buChar char="•"/>
            </a:pPr>
            <a:endParaRPr lang="en-US" altLang="cs-CZ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11560" y="1196752"/>
            <a:ext cx="2016224" cy="28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546944" y="4252446"/>
            <a:ext cx="2753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vedl ústav od r. 1957 - 1983</a:t>
            </a:r>
          </a:p>
        </p:txBody>
      </p:sp>
    </p:spTree>
    <p:extLst>
      <p:ext uri="{BB962C8B-B14F-4D97-AF65-F5344CB8AC3E}">
        <p14:creationId xmlns:p14="http://schemas.microsoft.com/office/powerpoint/2010/main" val="160890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572000" y="1052736"/>
            <a:ext cx="32590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cs-CZ" altLang="cs-CZ" sz="3200" dirty="0"/>
              <a:t>MUDr. Jiří Sobotka</a:t>
            </a:r>
            <a:endParaRPr lang="en-US" altLang="cs-CZ" sz="3200" dirty="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572000" y="1944688"/>
            <a:ext cx="42751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endParaRPr lang="cs-CZ" altLang="cs-CZ" sz="1800" dirty="0"/>
          </a:p>
          <a:p>
            <a:pPr algn="just"/>
            <a:r>
              <a:rPr lang="cs-CZ" altLang="cs-CZ" sz="1800" dirty="0"/>
              <a:t>Vedl ústav v letech 1983-1986</a:t>
            </a:r>
            <a:endParaRPr lang="en-US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262568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03894" y="548680"/>
            <a:ext cx="56773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cs-CZ" altLang="cs-CZ" sz="3200" dirty="0"/>
              <a:t>prof. MUDr. Přemysl Strejc, Dr.Sc.</a:t>
            </a:r>
            <a:endParaRPr lang="en-US" altLang="cs-CZ" sz="3200" dirty="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851920" y="1898509"/>
            <a:ext cx="432791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cs-CZ" altLang="cs-CZ" dirty="0"/>
          </a:p>
          <a:p>
            <a:pPr algn="l"/>
            <a:r>
              <a:rPr lang="cs-CZ" altLang="cs-CZ" dirty="0"/>
              <a:t>Vedl ústav od r. 1987 do r. 2012,</a:t>
            </a:r>
          </a:p>
          <a:p>
            <a:pPr algn="l"/>
            <a:r>
              <a:rPr lang="cs-CZ" altLang="cs-CZ" dirty="0"/>
              <a:t>je předsedou akademického senátu 1. LF UK</a:t>
            </a:r>
            <a:endParaRPr lang="en-US" altLang="cs-CZ" dirty="0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851920" y="2946963"/>
            <a:ext cx="4132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cs-CZ" altLang="cs-CZ" dirty="0"/>
              <a:t>Soudní lékařství pro právníky</a:t>
            </a:r>
            <a:endParaRPr lang="en-US" altLang="cs-CZ" dirty="0"/>
          </a:p>
        </p:txBody>
      </p:sp>
      <p:pic>
        <p:nvPicPr>
          <p:cNvPr id="1026" name="Picture 2" descr="C:\Users\61103\samsung\2014-02-18\3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r="23294"/>
          <a:stretch/>
        </p:blipFill>
        <p:spPr bwMode="auto">
          <a:xfrm>
            <a:off x="395536" y="1346839"/>
            <a:ext cx="1968500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03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Definice oboru soudního lékařství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844824"/>
            <a:ext cx="7344816" cy="3528392"/>
          </a:xfrm>
        </p:spPr>
        <p:txBody>
          <a:bodyPr/>
          <a:lstStyle/>
          <a:p>
            <a:pPr marL="0" indent="0" algn="just">
              <a:buNone/>
            </a:pPr>
            <a:r>
              <a:rPr lang="cs-CZ" sz="2800" i="1" dirty="0"/>
              <a:t>Soudní lékařství jest nauka o použití neboli vynaložení vědomostí a zkušeností lékařských k účelům soudním.</a:t>
            </a:r>
          </a:p>
          <a:p>
            <a:pPr marL="0" indent="0" algn="r">
              <a:buNone/>
            </a:pPr>
            <a:r>
              <a:rPr lang="cs-CZ" sz="2000" dirty="0"/>
              <a:t>prof. Josef </a:t>
            </a:r>
            <a:r>
              <a:rPr lang="cs-CZ" sz="2000" dirty="0" err="1"/>
              <a:t>Reinsberg</a:t>
            </a:r>
            <a:r>
              <a:rPr lang="cs-CZ" sz="2000" dirty="0"/>
              <a:t>, Nauka o soudním lékařství, Praha, 1896 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F55-47CE-46A6-827B-B010E31378FC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32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347864" y="620688"/>
            <a:ext cx="53053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cs-CZ" altLang="cs-CZ" sz="2800" dirty="0"/>
              <a:t>doc. MUDr. Alexander Pilin, CSc.</a:t>
            </a:r>
            <a:endParaRPr lang="en-US" altLang="cs-CZ" sz="2800" dirty="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347864" y="1687205"/>
            <a:ext cx="31696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cs-CZ" altLang="cs-CZ" dirty="0"/>
          </a:p>
          <a:p>
            <a:pPr algn="l"/>
            <a:r>
              <a:rPr lang="cs-CZ" altLang="cs-CZ" dirty="0"/>
              <a:t>Vedl ústav od r. 2012 do r. 2018,</a:t>
            </a:r>
          </a:p>
          <a:p>
            <a:pPr algn="l"/>
            <a:endParaRPr lang="en-US" altLang="cs-CZ" dirty="0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347864" y="2348880"/>
            <a:ext cx="5094896" cy="261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cs-CZ" dirty="0" err="1"/>
              <a:t>spoluator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Hirt M., Vorel F., Hejna P. a kol.: Velký výkladový slovník </a:t>
            </a:r>
            <a:r>
              <a:rPr lang="cs-CZ" dirty="0" err="1"/>
              <a:t>soudnělékařské</a:t>
            </a:r>
            <a:r>
              <a:rPr lang="cs-CZ" dirty="0"/>
              <a:t> terminologie.  </a:t>
            </a:r>
          </a:p>
          <a:p>
            <a:r>
              <a:rPr lang="cs-CZ" dirty="0"/>
              <a:t>Hirt M. a kol.: Soudní lékařství II. díl </a:t>
            </a:r>
          </a:p>
          <a:p>
            <a:pPr lvl="0"/>
            <a:r>
              <a:rPr lang="cs-CZ" dirty="0"/>
              <a:t>Hirt M. a kol.: Soudní lékařství I. díl </a:t>
            </a:r>
          </a:p>
          <a:p>
            <a:pPr lvl="0"/>
            <a:r>
              <a:rPr lang="cs-CZ" dirty="0"/>
              <a:t>Stejskal D, Šejvl J. a kol. "Pohřbívání a hřbitovy </a:t>
            </a:r>
          </a:p>
          <a:p>
            <a:pPr lvl="0"/>
            <a:r>
              <a:rPr lang="cs-CZ" dirty="0"/>
              <a:t>Vorel a kol. Soudní lékařství </a:t>
            </a:r>
          </a:p>
          <a:p>
            <a:pPr lvl="0"/>
            <a:r>
              <a:rPr lang="cs-CZ" dirty="0"/>
              <a:t> </a:t>
            </a:r>
          </a:p>
          <a:p>
            <a:pPr algn="l"/>
            <a:endParaRPr lang="en-US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FC779A4-E320-4874-8702-F6B1ACD5EF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43"/>
          <a:stretch/>
        </p:blipFill>
        <p:spPr>
          <a:xfrm>
            <a:off x="827584" y="1792072"/>
            <a:ext cx="1491704" cy="163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56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843809" y="1391043"/>
            <a:ext cx="5328592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cs-CZ" altLang="cs-CZ" sz="3200" dirty="0"/>
              <a:t>doc. RNDr. Radomír Čabala, Dr.</a:t>
            </a:r>
          </a:p>
          <a:p>
            <a:pPr algn="l"/>
            <a:endParaRPr lang="cs-CZ" altLang="cs-CZ" sz="3200" dirty="0"/>
          </a:p>
          <a:p>
            <a:pPr algn="l"/>
            <a:r>
              <a:rPr lang="cs-CZ" altLang="cs-CZ" dirty="0"/>
              <a:t>vede Ústav soudního lékařství a toxikologie 1. LF UK a  VFN v Praze od 1.10.2018</a:t>
            </a:r>
          </a:p>
          <a:p>
            <a:pPr algn="l"/>
            <a:r>
              <a:rPr lang="cs-CZ" altLang="cs-CZ" dirty="0"/>
              <a:t>primář toxikologického pracoviště ÚSLT</a:t>
            </a:r>
          </a:p>
          <a:p>
            <a:pPr algn="l"/>
            <a:r>
              <a:rPr lang="cs-CZ" altLang="cs-CZ" dirty="0"/>
              <a:t>docent na katedře analytické chemie PřF UK</a:t>
            </a:r>
          </a:p>
          <a:p>
            <a:pPr algn="l"/>
            <a:endParaRPr lang="en-US" altLang="cs-CZ" sz="1200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6B23E179-593D-4944-97D6-C20AAF3CB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26692"/>
            <a:ext cx="1898251" cy="189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5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rmAutofit fontScale="90000"/>
          </a:bodyPr>
          <a:lstStyle/>
          <a:p>
            <a:r>
              <a:rPr lang="cs-CZ" dirty="0"/>
              <a:t>Pohled do historie soudního lékařství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1960" y="1038176"/>
            <a:ext cx="4680520" cy="5256584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cs-CZ" dirty="0"/>
              <a:t>Od starověku do novověku:</a:t>
            </a:r>
          </a:p>
          <a:p>
            <a:pPr lvl="1">
              <a:spcBef>
                <a:spcPts val="0"/>
              </a:spcBef>
            </a:pPr>
            <a:r>
              <a:rPr lang="cs-CZ" dirty="0"/>
              <a:t>Řecko:</a:t>
            </a:r>
          </a:p>
          <a:p>
            <a:pPr lvl="2">
              <a:spcBef>
                <a:spcPts val="0"/>
              </a:spcBef>
            </a:pPr>
            <a:r>
              <a:rPr lang="cs-CZ" dirty="0"/>
              <a:t>Známá je řeč </a:t>
            </a:r>
            <a:r>
              <a:rPr lang="cs-CZ" dirty="0" err="1"/>
              <a:t>Lysiova</a:t>
            </a:r>
            <a:r>
              <a:rPr lang="cs-CZ" dirty="0"/>
              <a:t> o chuďasu, který dostával podpory ze státní pokladny, poněvadž byl nemocen a o němž odpůrce tvrdil že jest zdráv a </a:t>
            </a:r>
            <a:r>
              <a:rPr lang="cs-CZ" dirty="0" err="1"/>
              <a:t>silen</a:t>
            </a:r>
            <a:r>
              <a:rPr lang="cs-CZ" dirty="0"/>
              <a:t> a práce schopen.</a:t>
            </a:r>
          </a:p>
          <a:p>
            <a:pPr lvl="1">
              <a:spcBef>
                <a:spcPts val="0"/>
              </a:spcBef>
            </a:pPr>
            <a:r>
              <a:rPr lang="cs-CZ" dirty="0"/>
              <a:t>Řím:</a:t>
            </a:r>
          </a:p>
          <a:p>
            <a:pPr lvl="2">
              <a:spcBef>
                <a:spcPts val="0"/>
              </a:spcBef>
            </a:pPr>
            <a:r>
              <a:rPr lang="cs-CZ" dirty="0"/>
              <a:t>Zavádí se pojem příčetnosti u duševních chorob, smrti pro všeobecnou povahu zranění a smrti pro komplikace</a:t>
            </a:r>
          </a:p>
          <a:p>
            <a:pPr lvl="1">
              <a:spcBef>
                <a:spcPts val="0"/>
              </a:spcBef>
            </a:pPr>
            <a:r>
              <a:rPr lang="cs-CZ" dirty="0"/>
              <a:t>Středověk:</a:t>
            </a:r>
          </a:p>
          <a:p>
            <a:pPr lvl="2"/>
            <a:r>
              <a:rPr lang="cs-CZ" dirty="0"/>
              <a:t>Lékaři, ranhojiči jsou zváni k posouzení závažnosti poranění a odškodnění.</a:t>
            </a:r>
          </a:p>
          <a:p>
            <a:pPr lvl="2"/>
            <a:endParaRPr lang="cs-CZ" dirty="0"/>
          </a:p>
          <a:p>
            <a:pPr lvl="2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095253" cy="169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44" y="2476939"/>
            <a:ext cx="294470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1" y="4149080"/>
            <a:ext cx="3281181" cy="214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06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soudního lékařství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F55-47CE-46A6-827B-B010E31378FC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5" name="Picture 10" descr="gotika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5052490" cy="471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724128" y="1700808"/>
            <a:ext cx="302433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Středověk</a:t>
            </a:r>
          </a:p>
          <a:p>
            <a:endParaRPr lang="cs-CZ" altLang="cs-CZ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1553: </a:t>
            </a:r>
            <a:r>
              <a:rPr lang="cs-CZ" altLang="cs-CZ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Constitutio</a:t>
            </a: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Criminalis</a:t>
            </a: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Carolina</a:t>
            </a: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vydaný císařem Karlem V:</a:t>
            </a:r>
          </a:p>
          <a:p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Svědectví lékaře musí být vyžádáno v případech vraždy dospělých i dětí,zranění, oběšení,utopení,potratu.</a:t>
            </a:r>
          </a:p>
          <a:p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Později:</a:t>
            </a:r>
          </a:p>
          <a:p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1557: </a:t>
            </a:r>
            <a:r>
              <a:rPr lang="cs-CZ" altLang="cs-CZ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Ambroise</a:t>
            </a: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Paré</a:t>
            </a: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v jednom ze svých svazků se zabývá porozenými monstry, simulovanými onemocněními</a:t>
            </a:r>
          </a:p>
          <a:p>
            <a:endParaRPr lang="cs-CZ" altLang="cs-CZ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altLang="cs-CZ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317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soudního lékařství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F55-47CE-46A6-827B-B010E31378FC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965297" y="2060847"/>
            <a:ext cx="7632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Středověk – lidské tělo a jeho funkce byly „tabu“, zkoumání bylo téměř nepřístupné.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71600" y="2996952"/>
            <a:ext cx="3885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Toxikologie:</a:t>
            </a:r>
          </a:p>
          <a:p>
            <a:r>
              <a:rPr lang="cs-CZ" dirty="0" err="1"/>
              <a:t>Santis</a:t>
            </a:r>
            <a:r>
              <a:rPr lang="cs-CZ" dirty="0"/>
              <a:t> </a:t>
            </a:r>
            <a:r>
              <a:rPr lang="cs-CZ" dirty="0" err="1"/>
              <a:t>Adoyni</a:t>
            </a:r>
            <a:r>
              <a:rPr lang="cs-CZ" dirty="0"/>
              <a:t>: De </a:t>
            </a:r>
            <a:r>
              <a:rPr lang="cs-CZ" dirty="0" err="1"/>
              <a:t>venenis</a:t>
            </a:r>
            <a:r>
              <a:rPr lang="cs-CZ" dirty="0"/>
              <a:t> </a:t>
            </a:r>
            <a:r>
              <a:rPr lang="cs-CZ" dirty="0" err="1"/>
              <a:t>libri</a:t>
            </a:r>
            <a:r>
              <a:rPr lang="cs-CZ" dirty="0"/>
              <a:t> VII, 1492</a:t>
            </a:r>
          </a:p>
          <a:p>
            <a:r>
              <a:rPr lang="cs-CZ" dirty="0"/>
              <a:t>F. </a:t>
            </a:r>
            <a:r>
              <a:rPr lang="cs-CZ" dirty="0" err="1"/>
              <a:t>Pouzeti</a:t>
            </a:r>
            <a:r>
              <a:rPr lang="cs-CZ" dirty="0"/>
              <a:t>: De </a:t>
            </a:r>
            <a:r>
              <a:rPr lang="cs-CZ" dirty="0" err="1"/>
              <a:t>venenis</a:t>
            </a:r>
            <a:r>
              <a:rPr lang="cs-CZ" dirty="0"/>
              <a:t> lib. III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346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19740"/>
          </a:xfrm>
        </p:spPr>
        <p:txBody>
          <a:bodyPr>
            <a:normAutofit fontScale="90000"/>
          </a:bodyPr>
          <a:lstStyle/>
          <a:p>
            <a:r>
              <a:rPr lang="cs-CZ" dirty="0"/>
              <a:t>Historie soudního lékařství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F55-47CE-46A6-827B-B010E31378FC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4" name="Picture 6" descr="novovek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312368" cy="548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635896" y="908720"/>
            <a:ext cx="5185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Novověk - renesance – poznání těla, studium těla, ojedinělé „anatomické pitvy“  - </a:t>
            </a:r>
            <a:r>
              <a:rPr lang="cs-CZ" b="1" dirty="0" err="1"/>
              <a:t>Michelangelo</a:t>
            </a:r>
            <a:r>
              <a:rPr lang="cs-CZ" b="1" dirty="0"/>
              <a:t>, Leonardo da Vinci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707904" y="1844824"/>
            <a:ext cx="518527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 algn="l"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542925" algn="l"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cs-CZ" altLang="cs-CZ" b="1" dirty="0">
                <a:latin typeface="+mn-lt"/>
              </a:rPr>
              <a:t>Baptista </a:t>
            </a:r>
            <a:r>
              <a:rPr lang="cs-CZ" altLang="cs-CZ" b="1" dirty="0" err="1">
                <a:latin typeface="+mn-lt"/>
              </a:rPr>
              <a:t>Condronchi</a:t>
            </a:r>
            <a:r>
              <a:rPr lang="cs-CZ" altLang="cs-CZ" b="1" dirty="0">
                <a:latin typeface="+mn-lt"/>
              </a:rPr>
              <a:t>: </a:t>
            </a:r>
            <a:r>
              <a:rPr lang="cs-CZ" altLang="cs-CZ" dirty="0">
                <a:latin typeface="+mn-lt"/>
              </a:rPr>
              <a:t>	První </a:t>
            </a:r>
            <a:r>
              <a:rPr lang="cs-CZ" altLang="cs-CZ" dirty="0" err="1">
                <a:latin typeface="+mn-lt"/>
              </a:rPr>
              <a:t>soudnělékařský</a:t>
            </a:r>
            <a:r>
              <a:rPr lang="cs-CZ" altLang="cs-CZ" dirty="0">
                <a:latin typeface="+mn-lt"/>
              </a:rPr>
              <a:t> spis, vydaný v r. 1597</a:t>
            </a:r>
          </a:p>
          <a:p>
            <a:pPr algn="just"/>
            <a:r>
              <a:rPr lang="cs-CZ" altLang="cs-CZ" b="1" dirty="0" err="1">
                <a:latin typeface="+mn-lt"/>
              </a:rPr>
              <a:t>Fortunatus</a:t>
            </a:r>
            <a:r>
              <a:rPr lang="cs-CZ" altLang="cs-CZ" b="1" dirty="0">
                <a:latin typeface="+mn-lt"/>
              </a:rPr>
              <a:t> </a:t>
            </a:r>
            <a:r>
              <a:rPr lang="cs-CZ" altLang="cs-CZ" b="1" dirty="0" err="1">
                <a:latin typeface="+mn-lt"/>
              </a:rPr>
              <a:t>Fidelis:</a:t>
            </a:r>
            <a:r>
              <a:rPr lang="cs-CZ" altLang="cs-CZ" dirty="0" err="1">
                <a:latin typeface="+mn-lt"/>
              </a:rPr>
              <a:t>„</a:t>
            </a:r>
            <a:r>
              <a:rPr lang="cs-CZ" altLang="cs-CZ" i="1" dirty="0" err="1">
                <a:latin typeface="+mn-lt"/>
              </a:rPr>
              <a:t>De</a:t>
            </a:r>
            <a:r>
              <a:rPr lang="cs-CZ" altLang="cs-CZ" i="1" dirty="0">
                <a:latin typeface="+mn-lt"/>
              </a:rPr>
              <a:t> </a:t>
            </a:r>
            <a:r>
              <a:rPr lang="cs-CZ" altLang="cs-CZ" i="1" dirty="0" err="1">
                <a:latin typeface="+mn-lt"/>
              </a:rPr>
              <a:t>relationibus</a:t>
            </a:r>
            <a:r>
              <a:rPr lang="cs-CZ" altLang="cs-CZ" i="1" dirty="0">
                <a:latin typeface="+mn-lt"/>
              </a:rPr>
              <a:t> </a:t>
            </a:r>
            <a:r>
              <a:rPr lang="cs-CZ" altLang="cs-CZ" i="1" dirty="0" err="1">
                <a:latin typeface="+mn-lt"/>
              </a:rPr>
              <a:t>medicorum</a:t>
            </a:r>
            <a:r>
              <a:rPr lang="cs-CZ" altLang="cs-CZ" i="1" dirty="0">
                <a:latin typeface="+mn-lt"/>
              </a:rPr>
              <a:t>. </a:t>
            </a:r>
            <a:r>
              <a:rPr lang="cs-CZ" altLang="cs-CZ" i="1" dirty="0" err="1">
                <a:latin typeface="+mn-lt"/>
              </a:rPr>
              <a:t>Libri</a:t>
            </a:r>
            <a:r>
              <a:rPr lang="cs-CZ" altLang="cs-CZ" i="1" dirty="0">
                <a:latin typeface="+mn-lt"/>
              </a:rPr>
              <a:t> IV, vydán 1601 v Palermu. Zabýval se  panenstvím, těhotenstvím, dědičnými chorobami, úrazy, chybami v léčení </a:t>
            </a:r>
          </a:p>
          <a:p>
            <a:pPr algn="just"/>
            <a:r>
              <a:rPr lang="cs-CZ" altLang="cs-CZ" b="1" dirty="0">
                <a:latin typeface="+mn-lt"/>
              </a:rPr>
              <a:t>Paulus </a:t>
            </a:r>
            <a:r>
              <a:rPr lang="cs-CZ" altLang="cs-CZ" b="1" dirty="0" err="1">
                <a:latin typeface="+mn-lt"/>
              </a:rPr>
              <a:t>Zacchias</a:t>
            </a:r>
            <a:r>
              <a:rPr lang="cs-CZ" altLang="cs-CZ" b="1" dirty="0">
                <a:latin typeface="+mn-lt"/>
              </a:rPr>
              <a:t>: </a:t>
            </a:r>
            <a:r>
              <a:rPr lang="cs-CZ" altLang="cs-CZ" i="1" dirty="0" err="1">
                <a:latin typeface="+mn-lt"/>
              </a:rPr>
              <a:t>Qustiones</a:t>
            </a:r>
            <a:r>
              <a:rPr lang="cs-CZ" altLang="cs-CZ" i="1" dirty="0">
                <a:latin typeface="+mn-lt"/>
              </a:rPr>
              <a:t> </a:t>
            </a:r>
            <a:r>
              <a:rPr lang="cs-CZ" altLang="cs-CZ" i="1" dirty="0" err="1">
                <a:latin typeface="+mn-lt"/>
              </a:rPr>
              <a:t>medicolegales</a:t>
            </a:r>
            <a:r>
              <a:rPr lang="cs-CZ" altLang="cs-CZ" dirty="0">
                <a:latin typeface="+mn-lt"/>
              </a:rPr>
              <a:t>, 1621: pět svazků pojednávajících o různých lékařských tématech </a:t>
            </a:r>
          </a:p>
          <a:p>
            <a:pPr algn="just"/>
            <a:r>
              <a:rPr lang="cs-CZ" altLang="cs-CZ" b="1" dirty="0" err="1">
                <a:latin typeface="+mn-lt"/>
              </a:rPr>
              <a:t>Calllisen</a:t>
            </a:r>
            <a:r>
              <a:rPr lang="cs-CZ" altLang="cs-CZ" b="1" dirty="0">
                <a:latin typeface="+mn-lt"/>
              </a:rPr>
              <a:t>: </a:t>
            </a:r>
            <a:r>
              <a:rPr lang="cs-CZ" altLang="cs-CZ" dirty="0">
                <a:latin typeface="+mn-lt"/>
              </a:rPr>
              <a:t>	rozlišil poranění na </a:t>
            </a:r>
            <a:r>
              <a:rPr lang="cs-CZ" altLang="cs-CZ" dirty="0" err="1">
                <a:latin typeface="+mn-lt"/>
              </a:rPr>
              <a:t>nezavážná</a:t>
            </a:r>
            <a:r>
              <a:rPr lang="cs-CZ" altLang="cs-CZ" dirty="0">
                <a:latin typeface="+mn-lt"/>
              </a:rPr>
              <a:t>, vážná a způsobující smrt</a:t>
            </a:r>
          </a:p>
          <a:p>
            <a:pPr algn="just"/>
            <a:r>
              <a:rPr lang="cs-CZ" altLang="cs-CZ" b="1" dirty="0">
                <a:latin typeface="+mn-lt"/>
              </a:rPr>
              <a:t>Pavel </a:t>
            </a:r>
            <a:r>
              <a:rPr lang="cs-CZ" altLang="cs-CZ" b="1" dirty="0" err="1">
                <a:latin typeface="+mn-lt"/>
              </a:rPr>
              <a:t>Amman</a:t>
            </a:r>
            <a:r>
              <a:rPr lang="cs-CZ" altLang="cs-CZ" dirty="0">
                <a:latin typeface="+mn-lt"/>
              </a:rPr>
              <a:t> : zavedl pojem „smrtelný pro všeobecnou povahu</a:t>
            </a:r>
          </a:p>
          <a:p>
            <a:pPr algn="just"/>
            <a:r>
              <a:rPr lang="cs-CZ" altLang="cs-CZ" b="1" dirty="0" err="1">
                <a:latin typeface="+mn-lt"/>
              </a:rPr>
              <a:t>Bohn</a:t>
            </a:r>
            <a:r>
              <a:rPr lang="cs-CZ" altLang="cs-CZ" b="1" dirty="0">
                <a:latin typeface="+mn-lt"/>
              </a:rPr>
              <a:t>: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spis„</a:t>
            </a:r>
            <a:r>
              <a:rPr lang="cs-CZ" altLang="cs-CZ" i="1" dirty="0" err="1">
                <a:latin typeface="+mn-lt"/>
              </a:rPr>
              <a:t>De</a:t>
            </a:r>
            <a:r>
              <a:rPr lang="cs-CZ" altLang="cs-CZ" i="1" dirty="0">
                <a:latin typeface="+mn-lt"/>
              </a:rPr>
              <a:t> </a:t>
            </a:r>
            <a:r>
              <a:rPr lang="cs-CZ" altLang="cs-CZ" i="1" dirty="0" err="1">
                <a:latin typeface="+mn-lt"/>
              </a:rPr>
              <a:t>renuntiatione</a:t>
            </a:r>
            <a:r>
              <a:rPr lang="cs-CZ" altLang="cs-CZ" i="1" dirty="0">
                <a:latin typeface="+mn-lt"/>
              </a:rPr>
              <a:t> </a:t>
            </a:r>
            <a:r>
              <a:rPr lang="cs-CZ" altLang="cs-CZ" i="1" dirty="0" err="1">
                <a:latin typeface="+mn-lt"/>
              </a:rPr>
              <a:t>vulnerum</a:t>
            </a:r>
            <a:r>
              <a:rPr lang="cs-CZ" altLang="cs-CZ" i="1" dirty="0">
                <a:latin typeface="+mn-lt"/>
              </a:rPr>
              <a:t> </a:t>
            </a:r>
            <a:r>
              <a:rPr lang="cs-CZ" altLang="cs-CZ" i="1" dirty="0" err="1">
                <a:latin typeface="+mn-lt"/>
              </a:rPr>
              <a:t>seu</a:t>
            </a:r>
            <a:r>
              <a:rPr lang="cs-CZ" altLang="cs-CZ" i="1" dirty="0">
                <a:latin typeface="+mn-lt"/>
              </a:rPr>
              <a:t> </a:t>
            </a:r>
            <a:r>
              <a:rPr lang="cs-CZ" altLang="cs-CZ" i="1" dirty="0" err="1">
                <a:latin typeface="+mn-lt"/>
              </a:rPr>
              <a:t>vulnerum</a:t>
            </a:r>
            <a:r>
              <a:rPr lang="cs-CZ" altLang="cs-CZ" i="1" dirty="0">
                <a:latin typeface="+mn-lt"/>
              </a:rPr>
              <a:t> </a:t>
            </a:r>
            <a:r>
              <a:rPr lang="cs-CZ" altLang="cs-CZ" i="1" dirty="0" err="1">
                <a:latin typeface="+mn-lt"/>
              </a:rPr>
              <a:t>letalium</a:t>
            </a:r>
            <a:r>
              <a:rPr lang="cs-CZ" altLang="cs-CZ" i="1" dirty="0">
                <a:latin typeface="+mn-lt"/>
              </a:rPr>
              <a:t> examen“</a:t>
            </a:r>
            <a:r>
              <a:rPr lang="cs-CZ" altLang="cs-CZ" dirty="0">
                <a:latin typeface="+mn-lt"/>
              </a:rPr>
              <a:t> vydaný v r. 1689. Rozlišil smrt pro poranění, pro komplikace, smrtelné pro </a:t>
            </a:r>
            <a:r>
              <a:rPr lang="cs-CZ" altLang="cs-CZ" dirty="0" err="1">
                <a:latin typeface="+mn-lt"/>
              </a:rPr>
              <a:t>všoebecnou</a:t>
            </a:r>
            <a:r>
              <a:rPr lang="cs-CZ" altLang="cs-CZ" dirty="0">
                <a:latin typeface="+mn-lt"/>
              </a:rPr>
              <a:t> povahu či náhodu</a:t>
            </a:r>
            <a:endParaRPr lang="en-US" alt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2751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Historie soudního lékařství</a:t>
            </a:r>
            <a:br>
              <a:rPr lang="cs-CZ" sz="3600" dirty="0"/>
            </a:br>
            <a:r>
              <a:rPr lang="cs-CZ" sz="2000" dirty="0"/>
              <a:t>Titulní stránka učebnice anatomie z r.  1685</a:t>
            </a:r>
            <a:br>
              <a:rPr lang="cs-CZ" sz="2000" dirty="0"/>
            </a:b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F55-47CE-46A6-827B-B010E31378FC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4" name="Picture 4" descr="HistAnat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627784" y="1052736"/>
            <a:ext cx="36004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649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cs-CZ" dirty="0"/>
              <a:t>Historie soudního lékařství</a:t>
            </a:r>
            <a:br>
              <a:rPr lang="cs-CZ" dirty="0"/>
            </a:br>
            <a:r>
              <a:rPr lang="cs-CZ" sz="3100" dirty="0"/>
              <a:t>ukázka z učebnice anatomie z r. 1685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F55-47CE-46A6-827B-B010E31378FC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4" name="Picture 4" descr="HistAnat"/>
          <p:cNvPicPr>
            <a:picLocks noChangeAspect="1" noChangeArrowheads="1"/>
          </p:cNvPicPr>
          <p:nvPr/>
        </p:nvPicPr>
        <p:blipFill>
          <a:blip r:embed="rId3" cstate="print">
            <a:lum bright="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952237"/>
            <a:ext cx="2737958" cy="36502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HistAnat2"/>
          <p:cNvPicPr>
            <a:picLocks noChangeAspect="1" noChangeArrowheads="1"/>
          </p:cNvPicPr>
          <p:nvPr/>
        </p:nvPicPr>
        <p:blipFill>
          <a:blip r:embed="rId4" cstate="print">
            <a:lum bright="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34311"/>
            <a:ext cx="2773729" cy="369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28209"/>
            <a:ext cx="2765196" cy="368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469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soudního lékařství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F55-47CE-46A6-827B-B010E31378FC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27584" y="1844824"/>
            <a:ext cx="53358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Toxikologie:</a:t>
            </a:r>
          </a:p>
          <a:p>
            <a:endParaRPr lang="cs-CZ" dirty="0"/>
          </a:p>
          <a:p>
            <a:r>
              <a:rPr lang="cs-CZ" altLang="cs-CZ" dirty="0"/>
              <a:t>De </a:t>
            </a:r>
            <a:r>
              <a:rPr lang="cs-CZ" altLang="cs-CZ" dirty="0" err="1"/>
              <a:t>venenorum</a:t>
            </a:r>
            <a:r>
              <a:rPr lang="cs-CZ" altLang="cs-CZ" dirty="0"/>
              <a:t> </a:t>
            </a:r>
            <a:r>
              <a:rPr lang="cs-CZ" altLang="cs-CZ" dirty="0" err="1"/>
              <a:t>differentiis</a:t>
            </a:r>
            <a:r>
              <a:rPr lang="cs-CZ" altLang="cs-CZ" dirty="0"/>
              <a:t>, Hieronymus Cardanus,1563</a:t>
            </a:r>
            <a:endParaRPr lang="en-US" altLang="cs-CZ" dirty="0"/>
          </a:p>
          <a:p>
            <a:r>
              <a:rPr lang="cs-CZ" altLang="cs-CZ" dirty="0"/>
              <a:t>De </a:t>
            </a:r>
            <a:r>
              <a:rPr lang="cs-CZ" altLang="cs-CZ" dirty="0" err="1"/>
              <a:t>venenis</a:t>
            </a:r>
            <a:r>
              <a:rPr lang="cs-CZ" altLang="cs-CZ" dirty="0"/>
              <a:t> et </a:t>
            </a:r>
            <a:r>
              <a:rPr lang="cs-CZ" altLang="cs-CZ" dirty="0" err="1"/>
              <a:t>venenorum</a:t>
            </a:r>
            <a:r>
              <a:rPr lang="cs-CZ" altLang="cs-CZ" dirty="0"/>
              <a:t> </a:t>
            </a:r>
            <a:r>
              <a:rPr lang="cs-CZ" altLang="cs-CZ" dirty="0" err="1"/>
              <a:t>morbis</a:t>
            </a:r>
            <a:r>
              <a:rPr lang="cs-CZ" altLang="cs-CZ" dirty="0"/>
              <a:t>, H. </a:t>
            </a:r>
            <a:r>
              <a:rPr lang="cs-CZ" altLang="cs-CZ" dirty="0" err="1"/>
              <a:t>Mercurialis</a:t>
            </a:r>
            <a:r>
              <a:rPr lang="cs-CZ" altLang="cs-CZ" dirty="0"/>
              <a:t>, 1584</a:t>
            </a:r>
            <a:endParaRPr lang="en-US" altLang="cs-CZ" dirty="0"/>
          </a:p>
          <a:p>
            <a:r>
              <a:rPr lang="cs-CZ" altLang="cs-CZ" dirty="0" err="1"/>
              <a:t>Libri</a:t>
            </a:r>
            <a:r>
              <a:rPr lang="cs-CZ" altLang="cs-CZ" dirty="0"/>
              <a:t> de </a:t>
            </a:r>
            <a:r>
              <a:rPr lang="cs-CZ" altLang="cs-CZ" dirty="0" err="1"/>
              <a:t>venenis</a:t>
            </a:r>
            <a:r>
              <a:rPr lang="cs-CZ" altLang="cs-CZ" dirty="0"/>
              <a:t> </a:t>
            </a:r>
            <a:r>
              <a:rPr lang="cs-CZ" altLang="cs-CZ" dirty="0" err="1"/>
              <a:t>eorumque</a:t>
            </a:r>
            <a:r>
              <a:rPr lang="cs-CZ" altLang="cs-CZ" dirty="0"/>
              <a:t> </a:t>
            </a:r>
            <a:r>
              <a:rPr lang="cs-CZ" altLang="cs-CZ" dirty="0" err="1"/>
              <a:t>curatione</a:t>
            </a:r>
            <a:r>
              <a:rPr lang="cs-CZ" altLang="cs-CZ" dirty="0"/>
              <a:t>,  Fonesca1587</a:t>
            </a:r>
            <a:endParaRPr lang="en-US" altLang="cs-CZ" dirty="0"/>
          </a:p>
          <a:p>
            <a:r>
              <a:rPr lang="cs-CZ" altLang="cs-CZ" dirty="0"/>
              <a:t>De </a:t>
            </a:r>
            <a:r>
              <a:rPr lang="cs-CZ" altLang="cs-CZ" dirty="0" err="1"/>
              <a:t>venenis</a:t>
            </a:r>
            <a:r>
              <a:rPr lang="cs-CZ" altLang="cs-CZ" dirty="0"/>
              <a:t> et </a:t>
            </a:r>
            <a:r>
              <a:rPr lang="cs-CZ" altLang="cs-CZ" dirty="0" err="1"/>
              <a:t>antidotis</a:t>
            </a:r>
            <a:r>
              <a:rPr lang="cs-CZ" altLang="cs-CZ" dirty="0"/>
              <a:t>, A. Baccius,1586</a:t>
            </a:r>
            <a:endParaRPr lang="en-US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0785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810</Words>
  <Application>Microsoft Office PowerPoint</Application>
  <PresentationFormat>Předvádění na obrazovce (4:3)</PresentationFormat>
  <Paragraphs>170</Paragraphs>
  <Slides>21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Arial</vt:lpstr>
      <vt:lpstr>Calibri</vt:lpstr>
      <vt:lpstr>Motiv systému Office</vt:lpstr>
      <vt:lpstr>Soudní lékařství</vt:lpstr>
      <vt:lpstr>Definice oboru soudního lékařství</vt:lpstr>
      <vt:lpstr>Pohled do historie soudního lékařství</vt:lpstr>
      <vt:lpstr>Historie soudního lékařství</vt:lpstr>
      <vt:lpstr>Historie soudního lékařství</vt:lpstr>
      <vt:lpstr>Historie soudního lékařství</vt:lpstr>
      <vt:lpstr>  Historie soudního lékařství Titulní stránka učebnice anatomie z r.  1685  </vt:lpstr>
      <vt:lpstr>Historie soudního lékařství ukázka z učebnice anatomie z r. 1685</vt:lpstr>
      <vt:lpstr>Historie soudního lékařství</vt:lpstr>
      <vt:lpstr>Historie soudního lékařství</vt:lpstr>
      <vt:lpstr>Historie soudního lékařství</vt:lpstr>
      <vt:lpstr>Historie soudního lékařství</vt:lpstr>
      <vt:lpstr>Historie soudního lékařství</vt:lpstr>
      <vt:lpstr>Historie soudního lékařství</vt:lpstr>
      <vt:lpstr>Historie soudního lékařství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VFN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Alexander Pilin</dc:creator>
  <cp:lastModifiedBy>Pilin Alexander, doc.  MUDr. CSc.</cp:lastModifiedBy>
  <cp:revision>38</cp:revision>
  <cp:lastPrinted>2014-05-22T12:08:03Z</cp:lastPrinted>
  <dcterms:created xsi:type="dcterms:W3CDTF">2014-02-18T08:32:09Z</dcterms:created>
  <dcterms:modified xsi:type="dcterms:W3CDTF">2019-02-21T07:51:04Z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iteId">
    <vt:lpwstr>00000000-0000-0000-0000-000000000000</vt:lpwstr>
  </property>
  <property fmtid="{D5CDD505-2E9C-101B-9397-08002B2CF9AE}" pid="4" name="MSIP_Label_2063cd7f-2d21-486a-9f29-9c1683fdd175_Owner">
    <vt:lpwstr>61103@vfn.cz</vt:lpwstr>
  </property>
  <property fmtid="{D5CDD505-2E9C-101B-9397-08002B2CF9AE}" pid="5" name="MSIP_Label_2063cd7f-2d21-486a-9f29-9c1683fdd175_SetDate">
    <vt:lpwstr>2019-02-21T07:50:20.5627164Z</vt:lpwstr>
  </property>
  <property fmtid="{D5CDD505-2E9C-101B-9397-08002B2CF9AE}" pid="6" name="MSIP_Label_2063cd7f-2d21-486a-9f29-9c1683fdd175_Name">
    <vt:lpwstr>Veřejné</vt:lpwstr>
  </property>
  <property fmtid="{D5CDD505-2E9C-101B-9397-08002B2CF9AE}" pid="7" name="MSIP_Label_2063cd7f-2d21-486a-9f29-9c1683fdd175_Application">
    <vt:lpwstr>Microsoft Azure Information Protection</vt:lpwstr>
  </property>
  <property fmtid="{D5CDD505-2E9C-101B-9397-08002B2CF9AE}" pid="8" name="MSIP_Label_2063cd7f-2d21-486a-9f29-9c1683fdd175_Extended_MSFT_Method">
    <vt:lpwstr>Automatic</vt:lpwstr>
  </property>
  <property fmtid="{D5CDD505-2E9C-101B-9397-08002B2CF9AE}" pid="9" name="Sensitivity">
    <vt:lpwstr>Veřejné</vt:lpwstr>
  </property>
</Properties>
</file>