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57" r:id="rId3"/>
    <p:sldId id="258" r:id="rId4"/>
    <p:sldId id="260" r:id="rId5"/>
    <p:sldId id="262" r:id="rId6"/>
    <p:sldId id="263" r:id="rId7"/>
    <p:sldId id="264" r:id="rId8"/>
    <p:sldId id="259"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0" d="100"/>
          <a:sy n="90" d="100"/>
        </p:scale>
        <p:origin x="154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0EE4DD-0B76-471D-BCF4-34EAC72748E3}" type="datetimeFigureOut">
              <a:rPr lang="cs-CZ" smtClean="0"/>
              <a:t>22.03.2020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8DFB6E-B80D-47D4-8B16-6D495216BE27}" type="slidenum">
              <a:rPr lang="cs-CZ" smtClean="0"/>
              <a:t>‹#›</a:t>
            </a:fld>
            <a:endParaRPr lang="cs-CZ"/>
          </a:p>
        </p:txBody>
      </p:sp>
    </p:spTree>
    <p:extLst>
      <p:ext uri="{BB962C8B-B14F-4D97-AF65-F5344CB8AC3E}">
        <p14:creationId xmlns:p14="http://schemas.microsoft.com/office/powerpoint/2010/main" val="138174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37ADA1-7BA7-4217-B0FF-5C28860F6A9E}" type="slidenum">
              <a:rPr lang="en-US" altLang="cs-CZ"/>
              <a:pPr/>
              <a:t>5</a:t>
            </a:fld>
            <a:endParaRPr lang="en-US" altLang="cs-CZ"/>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cs-CZ" altLang="cs-C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B88B1E28-DF91-4BB7-8093-DC4779900D65}" type="datetimeFigureOut">
              <a:rPr lang="cs-CZ" smtClean="0"/>
              <a:t>22.03.2020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44790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88B1E28-DF91-4BB7-8093-DC4779900D65}" type="datetimeFigureOut">
              <a:rPr lang="cs-CZ" smtClean="0"/>
              <a:t>22.03.2020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361229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88B1E28-DF91-4BB7-8093-DC4779900D65}" type="datetimeFigureOut">
              <a:rPr lang="cs-CZ" smtClean="0"/>
              <a:t>22.03.2020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284937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88B1E28-DF91-4BB7-8093-DC4779900D65}" type="datetimeFigureOut">
              <a:rPr lang="cs-CZ" smtClean="0"/>
              <a:t>22.03.2020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1317951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88B1E28-DF91-4BB7-8093-DC4779900D65}" type="datetimeFigureOut">
              <a:rPr lang="cs-CZ" smtClean="0"/>
              <a:t>22.03.2020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166018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88B1E28-DF91-4BB7-8093-DC4779900D65}" type="datetimeFigureOut">
              <a:rPr lang="cs-CZ" smtClean="0"/>
              <a:t>22.03.2020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86521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88B1E28-DF91-4BB7-8093-DC4779900D65}" type="datetimeFigureOut">
              <a:rPr lang="cs-CZ" smtClean="0"/>
              <a:t>22.03.2020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2695449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88B1E28-DF91-4BB7-8093-DC4779900D65}" type="datetimeFigureOut">
              <a:rPr lang="cs-CZ" smtClean="0"/>
              <a:t>22.03.2020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1412381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8B1E28-DF91-4BB7-8093-DC4779900D65}" type="datetimeFigureOut">
              <a:rPr lang="cs-CZ" smtClean="0"/>
              <a:t>22.03.2020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331001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88B1E28-DF91-4BB7-8093-DC4779900D65}" type="datetimeFigureOut">
              <a:rPr lang="cs-CZ" smtClean="0"/>
              <a:t>22.03.2020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120089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88B1E28-DF91-4BB7-8093-DC4779900D65}" type="datetimeFigureOut">
              <a:rPr lang="cs-CZ" smtClean="0"/>
              <a:t>22.03.2020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6583A16-76C1-4A4D-A864-6BA79107D8DD}" type="slidenum">
              <a:rPr lang="cs-CZ" smtClean="0"/>
              <a:t>‹#›</a:t>
            </a:fld>
            <a:endParaRPr lang="cs-CZ"/>
          </a:p>
        </p:txBody>
      </p:sp>
    </p:spTree>
    <p:extLst>
      <p:ext uri="{BB962C8B-B14F-4D97-AF65-F5344CB8AC3E}">
        <p14:creationId xmlns:p14="http://schemas.microsoft.com/office/powerpoint/2010/main" val="338420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B1E28-DF91-4BB7-8093-DC4779900D65}" type="datetimeFigureOut">
              <a:rPr lang="cs-CZ" smtClean="0"/>
              <a:t>22.03.2020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83A16-76C1-4A4D-A864-6BA79107D8DD}" type="slidenum">
              <a:rPr lang="cs-CZ" smtClean="0"/>
              <a:t>‹#›</a:t>
            </a:fld>
            <a:endParaRPr lang="cs-CZ"/>
          </a:p>
        </p:txBody>
      </p:sp>
    </p:spTree>
    <p:extLst>
      <p:ext uri="{BB962C8B-B14F-4D97-AF65-F5344CB8AC3E}">
        <p14:creationId xmlns:p14="http://schemas.microsoft.com/office/powerpoint/2010/main" val="142810741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484313"/>
            <a:ext cx="7772400" cy="1470025"/>
          </a:xfrm>
        </p:spPr>
        <p:txBody>
          <a:bodyPr rtlCol="0">
            <a:normAutofit/>
          </a:bodyPr>
          <a:lstStyle/>
          <a:p>
            <a:pPr eaLnBrk="1" fontAlgn="auto" hangingPunct="1">
              <a:spcAft>
                <a:spcPts val="0"/>
              </a:spcAft>
              <a:defRPr/>
            </a:pPr>
            <a:r>
              <a:rPr lang="cs-CZ" altLang="cs-CZ" dirty="0"/>
              <a:t>Smrt násilná.</a:t>
            </a:r>
            <a:br>
              <a:rPr lang="cs-CZ" altLang="cs-CZ" dirty="0"/>
            </a:br>
            <a:r>
              <a:rPr lang="cs-CZ" altLang="cs-CZ" dirty="0"/>
              <a:t>Základní pojmy.</a:t>
            </a:r>
            <a:endParaRPr lang="cs-CZ" dirty="0"/>
          </a:p>
        </p:txBody>
      </p:sp>
      <p:sp>
        <p:nvSpPr>
          <p:cNvPr id="13315" name="Podnadpis 2"/>
          <p:cNvSpPr>
            <a:spLocks noGrp="1"/>
          </p:cNvSpPr>
          <p:nvPr>
            <p:ph type="subTitle" idx="1"/>
          </p:nvPr>
        </p:nvSpPr>
        <p:spPr>
          <a:xfrm>
            <a:off x="323850" y="3068638"/>
            <a:ext cx="8424863" cy="1584325"/>
          </a:xfrm>
        </p:spPr>
        <p:txBody>
          <a:bodyPr rtlCol="0">
            <a:normAutofit lnSpcReduction="10000"/>
          </a:bodyPr>
          <a:lstStyle/>
          <a:p>
            <a:pPr eaLnBrk="1" fontAlgn="auto" hangingPunct="1">
              <a:spcAft>
                <a:spcPts val="0"/>
              </a:spcAft>
              <a:buFont typeface="Arial" panose="020B0604020202020204" pitchFamily="34" charset="0"/>
              <a:buNone/>
              <a:defRPr/>
            </a:pPr>
            <a:r>
              <a:rPr lang="cs-CZ" altLang="cs-CZ" dirty="0">
                <a:solidFill>
                  <a:schemeClr val="tx1"/>
                </a:solidFill>
              </a:rPr>
              <a:t>Ústav soudního lékařství a toxikologie 1.LF UK</a:t>
            </a:r>
          </a:p>
          <a:p>
            <a:pPr eaLnBrk="1" fontAlgn="auto" hangingPunct="1">
              <a:spcAft>
                <a:spcPts val="0"/>
              </a:spcAft>
              <a:buFont typeface="Arial" panose="020B0604020202020204" pitchFamily="34" charset="0"/>
              <a:buNone/>
              <a:defRPr/>
            </a:pPr>
            <a:endParaRPr lang="cs-CZ" altLang="cs-CZ" dirty="0">
              <a:solidFill>
                <a:schemeClr val="tx1"/>
              </a:solidFill>
            </a:endParaRPr>
          </a:p>
          <a:p>
            <a:pPr eaLnBrk="1" fontAlgn="auto" hangingPunct="1">
              <a:spcAft>
                <a:spcPts val="0"/>
              </a:spcAft>
              <a:buFont typeface="Arial" panose="020B0604020202020204" pitchFamily="34" charset="0"/>
              <a:buNone/>
              <a:defRPr/>
            </a:pPr>
            <a:r>
              <a:rPr lang="cs-CZ" altLang="cs-CZ" sz="2600" dirty="0">
                <a:solidFill>
                  <a:schemeClr val="tx1"/>
                </a:solidFill>
              </a:rPr>
              <a:t>doc. MUDr. Alexander Pilin, CSc.</a:t>
            </a:r>
          </a:p>
        </p:txBody>
      </p:sp>
    </p:spTree>
    <p:extLst>
      <p:ext uri="{BB962C8B-B14F-4D97-AF65-F5344CB8AC3E}">
        <p14:creationId xmlns:p14="http://schemas.microsoft.com/office/powerpoint/2010/main" val="410775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r>
              <a:rPr lang="cs-CZ" altLang="cs-CZ"/>
              <a:t>Definice násilí</a:t>
            </a:r>
          </a:p>
        </p:txBody>
      </p:sp>
      <p:sp>
        <p:nvSpPr>
          <p:cNvPr id="3075" name="Rectangle 3"/>
          <p:cNvSpPr>
            <a:spLocks noGrp="1" noChangeArrowheads="1"/>
          </p:cNvSpPr>
          <p:nvPr>
            <p:ph idx="1"/>
          </p:nvPr>
        </p:nvSpPr>
        <p:spPr/>
        <p:txBody>
          <a:bodyPr/>
          <a:lstStyle/>
          <a:p>
            <a:pPr algn="just" eaLnBrk="1" hangingPunct="1"/>
            <a:r>
              <a:rPr lang="cs-CZ" altLang="cs-CZ"/>
              <a:t>Násilí je „záměrné použití nebo hrozba použití fyzické síly proti sobě samému, jiné osobě nebo skupině či společnosti osob, které působí nebo má vysokou pravděpodobnost způsobit zranění, smrt, psychické poškození, strádání nebo újmu“ (definice WHO). </a:t>
            </a:r>
          </a:p>
        </p:txBody>
      </p:sp>
    </p:spTree>
    <p:extLst>
      <p:ext uri="{BB962C8B-B14F-4D97-AF65-F5344CB8AC3E}">
        <p14:creationId xmlns:p14="http://schemas.microsoft.com/office/powerpoint/2010/main" val="403801665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rrowheads="1"/>
          </p:cNvSpPr>
          <p:nvPr>
            <p:ph type="title"/>
          </p:nvPr>
        </p:nvSpPr>
        <p:spPr/>
        <p:txBody>
          <a:bodyPr rtlCol="0">
            <a:normAutofit fontScale="90000"/>
          </a:bodyPr>
          <a:lstStyle/>
          <a:p>
            <a:pPr eaLnBrk="1" fontAlgn="auto" hangingPunct="1">
              <a:spcAft>
                <a:spcPts val="0"/>
              </a:spcAft>
              <a:defRPr/>
            </a:pPr>
            <a:r>
              <a:rPr lang="cs-CZ" altLang="cs-CZ"/>
              <a:t>Definice úrazu a okolností k nim vedoucích</a:t>
            </a:r>
          </a:p>
        </p:txBody>
      </p:sp>
      <p:sp>
        <p:nvSpPr>
          <p:cNvPr id="15363" name="Rectangle 3"/>
          <p:cNvSpPr>
            <a:spLocks noGrp="1" noChangeArrowheads="1"/>
          </p:cNvSpPr>
          <p:nvPr>
            <p:ph idx="1"/>
          </p:nvPr>
        </p:nvSpPr>
        <p:spPr>
          <a:xfrm>
            <a:off x="457200" y="1700213"/>
            <a:ext cx="8229600" cy="4525962"/>
          </a:xfrm>
        </p:spPr>
        <p:txBody>
          <a:bodyPr rtlCol="0">
            <a:normAutofit fontScale="55000" lnSpcReduction="20000"/>
          </a:bodyPr>
          <a:lstStyle/>
          <a:p>
            <a:pPr eaLnBrk="1" fontAlgn="auto" hangingPunct="1">
              <a:spcAft>
                <a:spcPts val="0"/>
              </a:spcAft>
              <a:buFont typeface="Arial" panose="020B0604020202020204" pitchFamily="34" charset="0"/>
              <a:buChar char="•"/>
              <a:defRPr/>
            </a:pPr>
            <a:r>
              <a:rPr lang="cs-CZ" altLang="cs-CZ" sz="4100" b="1" dirty="0">
                <a:solidFill>
                  <a:srgbClr val="FF0000"/>
                </a:solidFill>
              </a:rPr>
              <a:t>Úraz je porucha zdraví způsobená náhle a vnější příčinou</a:t>
            </a:r>
            <a:r>
              <a:rPr lang="cs-CZ" altLang="cs-CZ" b="1" dirty="0">
                <a:solidFill>
                  <a:srgbClr val="FF0000"/>
                </a:solidFill>
              </a:rPr>
              <a:t>. </a:t>
            </a:r>
          </a:p>
          <a:p>
            <a:pPr marL="0" indent="0" eaLnBrk="1" fontAlgn="auto" hangingPunct="1">
              <a:spcAft>
                <a:spcPts val="0"/>
              </a:spcAft>
              <a:buFont typeface="Arial" panose="020B0604020202020204" pitchFamily="34" charset="0"/>
              <a:buNone/>
              <a:defRPr/>
            </a:pPr>
            <a:endParaRPr lang="cs-CZ" altLang="cs-CZ" b="1" dirty="0">
              <a:solidFill>
                <a:srgbClr val="FF0000"/>
              </a:solidFill>
            </a:endParaRPr>
          </a:p>
          <a:p>
            <a:pPr marL="0" indent="0" eaLnBrk="1" fontAlgn="auto" hangingPunct="1">
              <a:spcAft>
                <a:spcPts val="0"/>
              </a:spcAft>
              <a:buFont typeface="Arial" panose="020B0604020202020204" pitchFamily="34" charset="0"/>
              <a:buNone/>
              <a:defRPr/>
            </a:pPr>
            <a:r>
              <a:rPr lang="cs-CZ" altLang="cs-CZ" dirty="0"/>
              <a:t>Okolnosti za kterých úraz vzniká:</a:t>
            </a:r>
          </a:p>
          <a:p>
            <a:pPr marL="0" indent="0" eaLnBrk="1" fontAlgn="auto" hangingPunct="1">
              <a:spcAft>
                <a:spcPts val="0"/>
              </a:spcAft>
              <a:buFont typeface="Arial" panose="020B0604020202020204" pitchFamily="34" charset="0"/>
              <a:buNone/>
              <a:defRPr/>
            </a:pPr>
            <a:endParaRPr lang="cs-CZ" altLang="cs-CZ" dirty="0"/>
          </a:p>
          <a:p>
            <a:pPr eaLnBrk="1" fontAlgn="auto" hangingPunct="1">
              <a:spcAft>
                <a:spcPts val="0"/>
              </a:spcAft>
              <a:buFont typeface="Arial" panose="020B0604020202020204" pitchFamily="34" charset="0"/>
              <a:buChar char="•"/>
              <a:defRPr/>
            </a:pPr>
            <a:r>
              <a:rPr lang="cs-CZ" dirty="0">
                <a:solidFill>
                  <a:srgbClr val="FF0000"/>
                </a:solidFill>
              </a:rPr>
              <a:t>Nehoda:</a:t>
            </a:r>
            <a:r>
              <a:rPr lang="cs-CZ" dirty="0"/>
              <a:t> děj, který vzniká neplánovaně, neočekávaně a neúmyslně a má za následek poškození organismu. </a:t>
            </a:r>
          </a:p>
          <a:p>
            <a:pPr marL="358775" indent="0" eaLnBrk="1" fontAlgn="auto" hangingPunct="1">
              <a:spcAft>
                <a:spcPts val="0"/>
              </a:spcAft>
              <a:buFont typeface="Arial" panose="020B0604020202020204" pitchFamily="34" charset="0"/>
              <a:buNone/>
              <a:defRPr/>
            </a:pPr>
            <a:r>
              <a:rPr lang="cs-CZ" dirty="0"/>
              <a:t>Často se takový děj dává do souvislosti s </a:t>
            </a:r>
            <a:r>
              <a:rPr lang="cs-CZ" dirty="0">
                <a:solidFill>
                  <a:srgbClr val="FF0000"/>
                </a:solidFill>
              </a:rPr>
              <a:t>náhodou</a:t>
            </a:r>
            <a:r>
              <a:rPr lang="cs-CZ" dirty="0"/>
              <a:t>, tj. dějem, jehož vlastní příčinu nebo souvislosti nedokážeme spolehlivě určit. V běžném pojetí se pojem nehoda používá pro jakoukoliv situaci, která má za následek poškození zdraví či majetku.  </a:t>
            </a:r>
          </a:p>
          <a:p>
            <a:pPr marL="0" indent="0" eaLnBrk="1" fontAlgn="auto" hangingPunct="1">
              <a:spcAft>
                <a:spcPts val="0"/>
              </a:spcAft>
              <a:buFont typeface="Arial" panose="020B0604020202020204" pitchFamily="34" charset="0"/>
              <a:buNone/>
              <a:defRPr/>
            </a:pPr>
            <a:endParaRPr lang="cs-CZ" dirty="0"/>
          </a:p>
          <a:p>
            <a:pPr eaLnBrk="1" fontAlgn="auto" hangingPunct="1">
              <a:spcAft>
                <a:spcPts val="0"/>
              </a:spcAft>
              <a:buFont typeface="Arial" panose="020B0604020202020204" pitchFamily="34" charset="0"/>
              <a:buChar char="•"/>
              <a:defRPr/>
            </a:pPr>
            <a:r>
              <a:rPr lang="cs-CZ" dirty="0">
                <a:solidFill>
                  <a:srgbClr val="FF0000"/>
                </a:solidFill>
              </a:rPr>
              <a:t>Sebepoškození</a:t>
            </a:r>
            <a:r>
              <a:rPr lang="cs-CZ" dirty="0"/>
              <a:t>: vědomé a úmyslné způsobení poranění sobě samému</a:t>
            </a:r>
          </a:p>
          <a:p>
            <a:pPr marL="0" indent="0" eaLnBrk="1" fontAlgn="auto" hangingPunct="1">
              <a:spcAft>
                <a:spcPts val="0"/>
              </a:spcAft>
              <a:buFont typeface="Arial" panose="020B0604020202020204" pitchFamily="34" charset="0"/>
              <a:buNone/>
              <a:defRPr/>
            </a:pPr>
            <a:endParaRPr lang="cs-CZ" dirty="0"/>
          </a:p>
          <a:p>
            <a:pPr eaLnBrk="1" fontAlgn="auto" hangingPunct="1">
              <a:spcAft>
                <a:spcPts val="0"/>
              </a:spcAft>
              <a:buFont typeface="Arial" panose="020B0604020202020204" pitchFamily="34" charset="0"/>
              <a:buChar char="•"/>
              <a:defRPr/>
            </a:pPr>
            <a:r>
              <a:rPr lang="cs-CZ" dirty="0">
                <a:solidFill>
                  <a:srgbClr val="FF0000"/>
                </a:solidFill>
              </a:rPr>
              <a:t>Sebevražda</a:t>
            </a:r>
            <a:r>
              <a:rPr lang="cs-CZ" dirty="0"/>
              <a:t>: vědomé a úmyslné ukončení vlastního života. </a:t>
            </a:r>
          </a:p>
          <a:p>
            <a:pPr marL="0" indent="0" eaLnBrk="1" fontAlgn="auto" hangingPunct="1">
              <a:spcAft>
                <a:spcPts val="0"/>
              </a:spcAft>
              <a:buFont typeface="Arial" panose="020B0604020202020204" pitchFamily="34" charset="0"/>
              <a:buNone/>
              <a:defRPr/>
            </a:pPr>
            <a:endParaRPr lang="cs-CZ" dirty="0"/>
          </a:p>
          <a:p>
            <a:pPr eaLnBrk="1" fontAlgn="auto" hangingPunct="1">
              <a:spcAft>
                <a:spcPts val="0"/>
              </a:spcAft>
              <a:buFont typeface="Arial" panose="020B0604020202020204" pitchFamily="34" charset="0"/>
              <a:buChar char="•"/>
              <a:defRPr/>
            </a:pPr>
            <a:r>
              <a:rPr lang="cs-CZ" dirty="0">
                <a:solidFill>
                  <a:srgbClr val="FF0000"/>
                </a:solidFill>
              </a:rPr>
              <a:t>Vražda</a:t>
            </a:r>
            <a:r>
              <a:rPr lang="cs-CZ" dirty="0"/>
              <a:t>: úmyslné usmrcení jiné osoby. </a:t>
            </a:r>
          </a:p>
          <a:p>
            <a:pPr eaLnBrk="1" fontAlgn="auto" hangingPunct="1">
              <a:spcAft>
                <a:spcPts val="0"/>
              </a:spcAft>
              <a:buFont typeface="Arial" panose="020B0604020202020204" pitchFamily="34" charset="0"/>
              <a:buChar char="•"/>
              <a:defRPr/>
            </a:pPr>
            <a:endParaRPr lang="cs-CZ" altLang="cs-CZ" dirty="0"/>
          </a:p>
        </p:txBody>
      </p:sp>
    </p:spTree>
    <p:extLst>
      <p:ext uri="{BB962C8B-B14F-4D97-AF65-F5344CB8AC3E}">
        <p14:creationId xmlns:p14="http://schemas.microsoft.com/office/powerpoint/2010/main" val="188969703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r>
              <a:rPr lang="cs-CZ" altLang="cs-CZ"/>
              <a:t>Klasifikace násilí</a:t>
            </a:r>
          </a:p>
        </p:txBody>
      </p:sp>
      <p:sp>
        <p:nvSpPr>
          <p:cNvPr id="17411" name="Rectangle 3"/>
          <p:cNvSpPr>
            <a:spLocks noGrp="1" noChangeArrowheads="1"/>
          </p:cNvSpPr>
          <p:nvPr>
            <p:ph idx="1"/>
          </p:nvPr>
        </p:nvSpPr>
        <p:spPr>
          <a:xfrm>
            <a:off x="457200" y="1600200"/>
            <a:ext cx="8229600" cy="2116138"/>
          </a:xfrm>
        </p:spPr>
        <p:txBody>
          <a:bodyPr rtlCol="0">
            <a:normAutofit lnSpcReduction="10000"/>
          </a:bodyPr>
          <a:lstStyle/>
          <a:p>
            <a:pPr eaLnBrk="1" fontAlgn="auto" hangingPunct="1">
              <a:spcAft>
                <a:spcPts val="0"/>
              </a:spcAft>
              <a:buFont typeface="Arial" panose="020B0604020202020204" pitchFamily="34" charset="0"/>
              <a:buChar char="•"/>
              <a:defRPr/>
            </a:pPr>
            <a:r>
              <a:rPr lang="cs-CZ" altLang="cs-CZ" dirty="0"/>
              <a:t>Přímé násilí - poranění vznikne přímo v místě působení síly. </a:t>
            </a:r>
          </a:p>
          <a:p>
            <a:pPr eaLnBrk="1" fontAlgn="auto" hangingPunct="1">
              <a:spcAft>
                <a:spcPts val="0"/>
              </a:spcAft>
              <a:buFont typeface="Arial" panose="020B0604020202020204" pitchFamily="34" charset="0"/>
              <a:buChar char="•"/>
              <a:defRPr/>
            </a:pPr>
            <a:r>
              <a:rPr lang="cs-CZ" altLang="cs-CZ" dirty="0"/>
              <a:t>Nepřímé násilí - poranění vznikne na místě vzdáleném od místa působení síly. </a:t>
            </a:r>
          </a:p>
          <a:p>
            <a:pPr marL="0" indent="0" eaLnBrk="1" fontAlgn="auto" hangingPunct="1">
              <a:spcAft>
                <a:spcPts val="0"/>
              </a:spcAft>
              <a:buFont typeface="Arial" panose="020B0604020202020204" pitchFamily="34" charset="0"/>
              <a:buNone/>
              <a:defRPr/>
            </a:pPr>
            <a:endParaRPr lang="cs-CZ" altLang="cs-CZ" dirty="0"/>
          </a:p>
        </p:txBody>
      </p:sp>
      <p:sp>
        <p:nvSpPr>
          <p:cNvPr id="2" name="TextovéPole 1"/>
          <p:cNvSpPr txBox="1"/>
          <p:nvPr/>
        </p:nvSpPr>
        <p:spPr>
          <a:xfrm>
            <a:off x="539750" y="3860800"/>
            <a:ext cx="8064500" cy="1077913"/>
          </a:xfrm>
          <a:prstGeom prst="rect">
            <a:avLst/>
          </a:prstGeom>
          <a:noFill/>
        </p:spPr>
        <p:txBody>
          <a:bodyPr>
            <a:spAutoFit/>
          </a:bodyPr>
          <a:lstStyle/>
          <a:p>
            <a:pPr>
              <a:defRPr/>
            </a:pPr>
            <a:r>
              <a:rPr lang="cs-CZ" sz="3200">
                <a:latin typeface="+mn-lt"/>
              </a:rPr>
              <a:t>Z pohledu porušení soudržnosti tkáně poranění dále dělíme na otevřená či zavřená (krytá).</a:t>
            </a:r>
          </a:p>
        </p:txBody>
      </p:sp>
    </p:spTree>
    <p:extLst>
      <p:ext uri="{BB962C8B-B14F-4D97-AF65-F5344CB8AC3E}">
        <p14:creationId xmlns:p14="http://schemas.microsoft.com/office/powerpoint/2010/main" val="10877961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4638"/>
            <a:ext cx="8229600" cy="612000"/>
          </a:xfrm>
        </p:spPr>
        <p:txBody>
          <a:bodyPr>
            <a:normAutofit fontScale="90000"/>
          </a:bodyPr>
          <a:lstStyle/>
          <a:p>
            <a:r>
              <a:rPr lang="cs-CZ" altLang="cs-CZ" sz="3600" dirty="0"/>
              <a:t>Typy násilí</a:t>
            </a:r>
            <a:endParaRPr lang="en-US" altLang="cs-CZ" sz="3600" dirty="0"/>
          </a:p>
        </p:txBody>
      </p:sp>
      <p:sp>
        <p:nvSpPr>
          <p:cNvPr id="74755" name="Rectangle 3"/>
          <p:cNvSpPr>
            <a:spLocks noGrp="1" noChangeArrowheads="1"/>
          </p:cNvSpPr>
          <p:nvPr>
            <p:ph type="body" idx="1"/>
          </p:nvPr>
        </p:nvSpPr>
        <p:spPr>
          <a:xfrm>
            <a:off x="457200" y="980728"/>
            <a:ext cx="8229600" cy="5472000"/>
          </a:xfrm>
        </p:spPr>
        <p:txBody>
          <a:bodyPr>
            <a:normAutofit lnSpcReduction="10000"/>
          </a:bodyPr>
          <a:lstStyle/>
          <a:p>
            <a:r>
              <a:rPr lang="cs-CZ" altLang="cs-CZ" dirty="0"/>
              <a:t>Násilí </a:t>
            </a:r>
          </a:p>
          <a:p>
            <a:pPr lvl="1"/>
            <a:r>
              <a:rPr lang="cs-CZ" altLang="cs-CZ" dirty="0"/>
              <a:t>Fyzikální:</a:t>
            </a:r>
          </a:p>
          <a:p>
            <a:pPr lvl="2"/>
            <a:r>
              <a:rPr lang="cs-CZ" altLang="cs-CZ" dirty="0"/>
              <a:t>Mechanické:</a:t>
            </a:r>
          </a:p>
          <a:p>
            <a:pPr lvl="3">
              <a:buClr>
                <a:schemeClr val="tx2">
                  <a:lumMod val="75000"/>
                </a:schemeClr>
              </a:buClr>
              <a:buFont typeface="Courier New" panose="02070309020205020404" pitchFamily="49" charset="0"/>
              <a:buChar char="o"/>
            </a:pPr>
            <a:r>
              <a:rPr lang="cs-CZ" altLang="cs-CZ" dirty="0"/>
              <a:t>Poranění tupým předmětem</a:t>
            </a:r>
          </a:p>
          <a:p>
            <a:pPr lvl="3">
              <a:buClr>
                <a:schemeClr val="tx2">
                  <a:lumMod val="75000"/>
                </a:schemeClr>
              </a:buClr>
              <a:buFont typeface="Courier New" panose="02070309020205020404" pitchFamily="49" charset="0"/>
              <a:buChar char="o"/>
            </a:pPr>
            <a:r>
              <a:rPr lang="cs-CZ" altLang="cs-CZ" dirty="0"/>
              <a:t>Poranění ostrým předmětem</a:t>
            </a:r>
          </a:p>
          <a:p>
            <a:pPr lvl="3">
              <a:buClr>
                <a:schemeClr val="tx2">
                  <a:lumMod val="75000"/>
                </a:schemeClr>
              </a:buClr>
              <a:buFont typeface="Courier New" panose="02070309020205020404" pitchFamily="49" charset="0"/>
              <a:buChar char="o"/>
            </a:pPr>
            <a:r>
              <a:rPr lang="cs-CZ" altLang="cs-CZ" dirty="0"/>
              <a:t>Poranění střelná</a:t>
            </a:r>
          </a:p>
          <a:p>
            <a:pPr lvl="3">
              <a:buClr>
                <a:schemeClr val="tx2">
                  <a:lumMod val="75000"/>
                </a:schemeClr>
              </a:buClr>
              <a:buFont typeface="Courier New" panose="02070309020205020404" pitchFamily="49" charset="0"/>
              <a:buChar char="o"/>
            </a:pPr>
            <a:r>
              <a:rPr lang="cs-CZ" altLang="cs-CZ" u="sng" dirty="0"/>
              <a:t>U</a:t>
            </a:r>
            <a:r>
              <a:rPr lang="cs-CZ" altLang="cs-CZ" dirty="0"/>
              <a:t>dušení</a:t>
            </a:r>
          </a:p>
          <a:p>
            <a:pPr lvl="2"/>
            <a:r>
              <a:rPr lang="cs-CZ" altLang="cs-CZ" dirty="0"/>
              <a:t>Nemechanické</a:t>
            </a:r>
          </a:p>
          <a:p>
            <a:pPr lvl="3">
              <a:buClr>
                <a:schemeClr val="tx2">
                  <a:lumMod val="75000"/>
                </a:schemeClr>
              </a:buClr>
              <a:buFont typeface="Courier New" panose="02070309020205020404" pitchFamily="49" charset="0"/>
              <a:buChar char="o"/>
            </a:pPr>
            <a:r>
              <a:rPr lang="cs-CZ" altLang="cs-CZ" dirty="0"/>
              <a:t>Elektrický proud</a:t>
            </a:r>
          </a:p>
          <a:p>
            <a:pPr lvl="3">
              <a:buClr>
                <a:schemeClr val="tx2">
                  <a:lumMod val="75000"/>
                </a:schemeClr>
              </a:buClr>
              <a:buFont typeface="Courier New" panose="02070309020205020404" pitchFamily="49" charset="0"/>
              <a:buChar char="o"/>
            </a:pPr>
            <a:r>
              <a:rPr lang="cs-CZ" altLang="cs-CZ" dirty="0"/>
              <a:t>Změny teploty</a:t>
            </a:r>
          </a:p>
          <a:p>
            <a:pPr lvl="1"/>
            <a:r>
              <a:rPr lang="cs-CZ" altLang="cs-CZ" dirty="0"/>
              <a:t>Chemické – intoxikace</a:t>
            </a:r>
          </a:p>
          <a:p>
            <a:pPr lvl="2"/>
            <a:r>
              <a:rPr lang="cs-CZ" altLang="cs-CZ" dirty="0"/>
              <a:t>látky organické</a:t>
            </a:r>
          </a:p>
          <a:p>
            <a:pPr lvl="2"/>
            <a:r>
              <a:rPr lang="cs-CZ" altLang="cs-CZ" dirty="0"/>
              <a:t>látky anorganické</a:t>
            </a:r>
          </a:p>
          <a:p>
            <a:pPr lvl="1"/>
            <a:endParaRPr lang="en-US" altLang="cs-CZ" dirty="0"/>
          </a:p>
        </p:txBody>
      </p:sp>
    </p:spTree>
    <p:extLst>
      <p:ext uri="{BB962C8B-B14F-4D97-AF65-F5344CB8AC3E}">
        <p14:creationId xmlns:p14="http://schemas.microsoft.com/office/powerpoint/2010/main" val="2586245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a:t>Typy energií</a:t>
            </a:r>
          </a:p>
        </p:txBody>
      </p:sp>
      <p:sp>
        <p:nvSpPr>
          <p:cNvPr id="3" name="Zástupný symbol pro obsah 2"/>
          <p:cNvSpPr>
            <a:spLocks noGrp="1"/>
          </p:cNvSpPr>
          <p:nvPr>
            <p:ph idx="1"/>
          </p:nvPr>
        </p:nvSpPr>
        <p:spPr>
          <a:xfrm>
            <a:off x="395536" y="1124744"/>
            <a:ext cx="8291264" cy="5616624"/>
          </a:xfrm>
        </p:spPr>
        <p:txBody>
          <a:bodyPr>
            <a:noAutofit/>
          </a:bodyPr>
          <a:lstStyle/>
          <a:p>
            <a:r>
              <a:rPr lang="cs-CZ" sz="1800" dirty="0"/>
              <a:t>Poranění vzniká účinkem energie přicházející na organismus a jeho tkáně z vnějšku. Může to být energie </a:t>
            </a:r>
          </a:p>
          <a:p>
            <a:pPr lvl="1"/>
            <a:r>
              <a:rPr lang="cs-CZ" sz="1800" dirty="0"/>
              <a:t>mechanická</a:t>
            </a:r>
          </a:p>
          <a:p>
            <a:pPr lvl="1"/>
            <a:r>
              <a:rPr lang="cs-CZ" sz="1800" dirty="0"/>
              <a:t>tepelná</a:t>
            </a:r>
          </a:p>
          <a:p>
            <a:pPr lvl="1"/>
            <a:r>
              <a:rPr lang="cs-CZ" sz="1800" dirty="0"/>
              <a:t>elektrická</a:t>
            </a:r>
          </a:p>
          <a:p>
            <a:pPr lvl="1"/>
            <a:r>
              <a:rPr lang="cs-CZ" sz="1800" dirty="0"/>
              <a:t>chemická</a:t>
            </a:r>
          </a:p>
          <a:p>
            <a:pPr lvl="1"/>
            <a:r>
              <a:rPr lang="cs-CZ" sz="1800" dirty="0"/>
              <a:t>elektromagnetického záření</a:t>
            </a:r>
          </a:p>
          <a:p>
            <a:pPr lvl="2"/>
            <a:r>
              <a:rPr lang="cs-CZ" sz="1800" dirty="0"/>
              <a:t>rádiové vlny – dlouhé, střední, krátké, velmi krátké, ultra krátké, mikrovlnné záření</a:t>
            </a:r>
          </a:p>
          <a:p>
            <a:pPr lvl="2"/>
            <a:r>
              <a:rPr lang="cs-CZ" sz="1800" dirty="0" err="1"/>
              <a:t>tetrahertzové</a:t>
            </a:r>
            <a:r>
              <a:rPr lang="cs-CZ" sz="1800" dirty="0"/>
              <a:t> (nepoškozuje)</a:t>
            </a:r>
          </a:p>
          <a:p>
            <a:pPr lvl="2"/>
            <a:r>
              <a:rPr lang="cs-CZ" sz="1800" dirty="0"/>
              <a:t>infračervené</a:t>
            </a:r>
          </a:p>
          <a:p>
            <a:pPr lvl="2"/>
            <a:r>
              <a:rPr lang="cs-CZ" sz="1800" dirty="0"/>
              <a:t>světlo</a:t>
            </a:r>
          </a:p>
          <a:p>
            <a:pPr lvl="2"/>
            <a:r>
              <a:rPr lang="cs-CZ" sz="1800" dirty="0"/>
              <a:t>ultrafialové </a:t>
            </a:r>
          </a:p>
          <a:p>
            <a:pPr lvl="1"/>
            <a:r>
              <a:rPr lang="cs-CZ" sz="1800" dirty="0"/>
              <a:t>ionizující</a:t>
            </a:r>
          </a:p>
          <a:p>
            <a:pPr lvl="2"/>
            <a:r>
              <a:rPr lang="cs-CZ" sz="1800" dirty="0"/>
              <a:t>rentgenové (</a:t>
            </a:r>
            <a:r>
              <a:rPr lang="cs-CZ" sz="1800" dirty="0" err="1"/>
              <a:t>emg</a:t>
            </a:r>
            <a:r>
              <a:rPr lang="cs-CZ" sz="1800" dirty="0"/>
              <a:t>. záření)</a:t>
            </a:r>
          </a:p>
          <a:p>
            <a:pPr lvl="2"/>
            <a:r>
              <a:rPr lang="cs-CZ" sz="1800" dirty="0"/>
              <a:t>alfa, beta (jaderné rozpady), gama (</a:t>
            </a:r>
            <a:r>
              <a:rPr lang="cs-CZ" sz="1800" dirty="0" err="1"/>
              <a:t>emg</a:t>
            </a:r>
            <a:r>
              <a:rPr lang="cs-CZ" sz="1800" dirty="0"/>
              <a:t>. záření)</a:t>
            </a:r>
          </a:p>
          <a:p>
            <a:pPr lvl="1"/>
            <a:r>
              <a:rPr lang="cs-CZ" sz="1800" dirty="0"/>
              <a:t>magnetická</a:t>
            </a:r>
          </a:p>
          <a:p>
            <a:endParaRPr lang="cs-CZ" sz="1800" dirty="0"/>
          </a:p>
        </p:txBody>
      </p:sp>
      <p:pic>
        <p:nvPicPr>
          <p:cNvPr id="5" name="Obrázek 4">
            <a:extLst>
              <a:ext uri="{FF2B5EF4-FFF2-40B4-BE49-F238E27FC236}">
                <a16:creationId xmlns:a16="http://schemas.microsoft.com/office/drawing/2014/main" id="{8E4F9739-B9BD-4E51-95AC-AC0C2222EED7}"/>
              </a:ext>
            </a:extLst>
          </p:cNvPr>
          <p:cNvPicPr>
            <a:picLocks noChangeAspect="1"/>
          </p:cNvPicPr>
          <p:nvPr/>
        </p:nvPicPr>
        <p:blipFill>
          <a:blip r:embed="rId2"/>
          <a:stretch>
            <a:fillRect/>
          </a:stretch>
        </p:blipFill>
        <p:spPr>
          <a:xfrm rot="16200000">
            <a:off x="7020085" y="4077259"/>
            <a:ext cx="2520281" cy="1223761"/>
          </a:xfrm>
          <a:prstGeom prst="rect">
            <a:avLst/>
          </a:prstGeom>
        </p:spPr>
      </p:pic>
    </p:spTree>
    <p:extLst>
      <p:ext uri="{BB962C8B-B14F-4D97-AF65-F5344CB8AC3E}">
        <p14:creationId xmlns:p14="http://schemas.microsoft.com/office/powerpoint/2010/main" val="3908818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 čem závisí vznik poranění</a:t>
            </a:r>
          </a:p>
        </p:txBody>
      </p:sp>
      <p:sp>
        <p:nvSpPr>
          <p:cNvPr id="3" name="Zástupný symbol pro obsah 2"/>
          <p:cNvSpPr>
            <a:spLocks noGrp="1"/>
          </p:cNvSpPr>
          <p:nvPr>
            <p:ph idx="1"/>
          </p:nvPr>
        </p:nvSpPr>
        <p:spPr/>
        <p:txBody>
          <a:bodyPr>
            <a:normAutofit fontScale="77500" lnSpcReduction="20000"/>
          </a:bodyPr>
          <a:lstStyle/>
          <a:p>
            <a:pPr algn="just">
              <a:spcAft>
                <a:spcPts val="0"/>
              </a:spcAft>
            </a:pPr>
            <a:r>
              <a:rPr lang="cs-CZ" b="1" dirty="0">
                <a:ea typeface="Calibri"/>
                <a:cs typeface="Times New Roman"/>
              </a:rPr>
              <a:t>Poranění, zranění</a:t>
            </a:r>
            <a:r>
              <a:rPr lang="cs-CZ" dirty="0">
                <a:ea typeface="Calibri"/>
                <a:cs typeface="Times New Roman"/>
              </a:rPr>
              <a:t>: každý z uvedených typů energie má charakteristický účinek </a:t>
            </a:r>
            <a:r>
              <a:rPr lang="cs-CZ" b="1" dirty="0">
                <a:solidFill>
                  <a:srgbClr val="FF0000"/>
                </a:solidFill>
                <a:ea typeface="Calibri"/>
                <a:cs typeface="Times New Roman"/>
              </a:rPr>
              <a:t>na tkáně</a:t>
            </a:r>
            <a:r>
              <a:rPr lang="cs-CZ" dirty="0">
                <a:ea typeface="Calibri"/>
                <a:cs typeface="Times New Roman"/>
              </a:rPr>
              <a:t>, který závisí </a:t>
            </a:r>
            <a:r>
              <a:rPr lang="cs-CZ" b="1" dirty="0">
                <a:solidFill>
                  <a:srgbClr val="FF0000"/>
                </a:solidFill>
                <a:ea typeface="Calibri"/>
                <a:cs typeface="Times New Roman"/>
              </a:rPr>
              <a:t>na velikosti působící síly.</a:t>
            </a:r>
            <a:r>
              <a:rPr lang="cs-CZ" dirty="0">
                <a:ea typeface="Calibri"/>
                <a:cs typeface="Times New Roman"/>
              </a:rPr>
              <a:t> Při tom může dojít jen ke krátkodobé přechodné desintegraci buněčných a mezibuněčných struktur bez funkčních či morfologických déle trvajících změn, nebo poškození spojenému s poruchou funkce (ta může být dočasná nebo trvalá) a v posledním případě pak k porušení celistvosti tkáně. </a:t>
            </a:r>
          </a:p>
          <a:p>
            <a:pPr algn="just">
              <a:spcAft>
                <a:spcPts val="0"/>
              </a:spcAft>
            </a:pPr>
            <a:r>
              <a:rPr lang="cs-CZ" dirty="0">
                <a:ea typeface="Calibri"/>
                <a:cs typeface="Times New Roman"/>
              </a:rPr>
              <a:t>Je důležité si uvědomit, že se jedná o takové množství energie, které je pro organismus škodlivé. Různé typy energií se totiž používají při diagnostických nebo léčebných postupech a slouží tedy ku prospěchu pacienta.</a:t>
            </a:r>
          </a:p>
        </p:txBody>
      </p:sp>
    </p:spTree>
    <p:extLst>
      <p:ext uri="{BB962C8B-B14F-4D97-AF65-F5344CB8AC3E}">
        <p14:creationId xmlns:p14="http://schemas.microsoft.com/office/powerpoint/2010/main" val="465778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457200" y="333375"/>
            <a:ext cx="8229600" cy="1143000"/>
          </a:xfrm>
        </p:spPr>
        <p:txBody>
          <a:bodyPr/>
          <a:lstStyle/>
          <a:p>
            <a:pPr eaLnBrk="1" hangingPunct="1"/>
            <a:r>
              <a:rPr lang="cs-CZ" altLang="cs-CZ" sz="3200" dirty="0"/>
              <a:t>Intenzita násilí</a:t>
            </a:r>
          </a:p>
        </p:txBody>
      </p:sp>
      <p:sp>
        <p:nvSpPr>
          <p:cNvPr id="5123" name="Rectangle 3"/>
          <p:cNvSpPr>
            <a:spLocks noGrp="1" noChangeArrowheads="1"/>
          </p:cNvSpPr>
          <p:nvPr>
            <p:ph idx="1"/>
          </p:nvPr>
        </p:nvSpPr>
        <p:spPr>
          <a:xfrm>
            <a:off x="250825" y="3789363"/>
            <a:ext cx="8785225" cy="2663825"/>
          </a:xfrm>
        </p:spPr>
        <p:txBody>
          <a:bodyPr/>
          <a:lstStyle/>
          <a:p>
            <a:pPr eaLnBrk="1" hangingPunct="1">
              <a:buFont typeface="Courier New" pitchFamily="49" charset="0"/>
              <a:buChar char="o"/>
            </a:pPr>
            <a:r>
              <a:rPr lang="cs-CZ" altLang="cs-CZ" sz="2800" dirty="0"/>
              <a:t>Malá:	</a:t>
            </a:r>
            <a:r>
              <a:rPr lang="cs-CZ" altLang="cs-CZ" sz="2000" dirty="0"/>
              <a:t>např. otok po úderu, nevelký krevní výron, malá oděrka</a:t>
            </a:r>
            <a:endParaRPr lang="cs-CZ" altLang="cs-CZ" sz="2800" dirty="0"/>
          </a:p>
          <a:p>
            <a:pPr eaLnBrk="1" hangingPunct="1">
              <a:buFont typeface="Courier New" pitchFamily="49" charset="0"/>
              <a:buChar char="o"/>
            </a:pPr>
            <a:r>
              <a:rPr lang="cs-CZ" altLang="cs-CZ" sz="2800" dirty="0"/>
              <a:t>Střední:	</a:t>
            </a:r>
            <a:r>
              <a:rPr lang="cs-CZ" altLang="cs-CZ" sz="2000" dirty="0"/>
              <a:t>např. tržně zhmožděná rána, distorze kloubu</a:t>
            </a:r>
          </a:p>
          <a:p>
            <a:pPr eaLnBrk="1" hangingPunct="1">
              <a:buFont typeface="Courier New" pitchFamily="49" charset="0"/>
              <a:buChar char="o"/>
            </a:pPr>
            <a:r>
              <a:rPr lang="cs-CZ" altLang="cs-CZ" sz="2800" dirty="0"/>
              <a:t>Velká:	</a:t>
            </a:r>
            <a:r>
              <a:rPr lang="cs-CZ" altLang="cs-CZ" sz="2000" dirty="0"/>
              <a:t>např. luxace v kloubu, zlomenina kosti</a:t>
            </a:r>
            <a:endParaRPr lang="cs-CZ" altLang="cs-CZ" sz="2800" dirty="0"/>
          </a:p>
          <a:p>
            <a:pPr eaLnBrk="1" hangingPunct="1">
              <a:buFont typeface="Courier New" pitchFamily="49" charset="0"/>
              <a:buChar char="o"/>
            </a:pPr>
            <a:r>
              <a:rPr lang="cs-CZ" altLang="cs-CZ" sz="2800" dirty="0"/>
              <a:t>Kritická (značně velká): </a:t>
            </a:r>
            <a:r>
              <a:rPr lang="cs-CZ" altLang="cs-CZ" sz="2000" dirty="0"/>
              <a:t>např. rozhmoždění orgánu, traumatická </a:t>
            </a:r>
            <a:r>
              <a:rPr lang="cs-CZ" altLang="cs-CZ" sz="2000"/>
              <a:t>amputace části nebo </a:t>
            </a:r>
            <a:r>
              <a:rPr lang="cs-CZ" altLang="cs-CZ" sz="2000" dirty="0"/>
              <a:t>celé končetiny</a:t>
            </a:r>
          </a:p>
          <a:p>
            <a:pPr eaLnBrk="1" hangingPunct="1">
              <a:buFont typeface="Courier New" pitchFamily="49" charset="0"/>
              <a:buChar char="o"/>
            </a:pPr>
            <a:endParaRPr lang="cs-CZ" altLang="cs-CZ" sz="2800" dirty="0"/>
          </a:p>
        </p:txBody>
      </p:sp>
      <p:sp>
        <p:nvSpPr>
          <p:cNvPr id="5124" name="Obdélník 2"/>
          <p:cNvSpPr>
            <a:spLocks noChangeArrowheads="1"/>
          </p:cNvSpPr>
          <p:nvPr/>
        </p:nvSpPr>
        <p:spPr bwMode="auto">
          <a:xfrm>
            <a:off x="250825" y="1196975"/>
            <a:ext cx="864235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cs-CZ" altLang="cs-CZ" sz="2400" dirty="0"/>
              <a:t>Ve většině případů se při hodnocení velikosti síly opíráme o semikvantitativní hledisko, založené na porušení soudržnosti tkáně.</a:t>
            </a:r>
          </a:p>
          <a:p>
            <a:pPr algn="just" eaLnBrk="1" hangingPunct="1">
              <a:spcBef>
                <a:spcPct val="0"/>
              </a:spcBef>
              <a:buFontTx/>
              <a:buNone/>
            </a:pPr>
            <a:r>
              <a:rPr lang="cs-CZ" altLang="cs-CZ" sz="2400" dirty="0"/>
              <a:t>Při hodnocení hraje roli i velikost plochy a tvar předmětu, který poranění způsobil.</a:t>
            </a:r>
          </a:p>
          <a:p>
            <a:pPr algn="just" eaLnBrk="1" hangingPunct="1">
              <a:spcBef>
                <a:spcPct val="0"/>
              </a:spcBef>
              <a:buFontTx/>
              <a:buNone/>
            </a:pPr>
            <a:r>
              <a:rPr lang="cs-CZ" altLang="cs-CZ" sz="2400" dirty="0"/>
              <a:t>Aplikací matematických modelů při hodnocení vzniku poranění se zabývá biomechanika.</a:t>
            </a:r>
          </a:p>
          <a:p>
            <a:pPr algn="just" eaLnBrk="1" hangingPunct="1">
              <a:spcBef>
                <a:spcPct val="0"/>
              </a:spcBef>
              <a:buFontTx/>
              <a:buNone/>
            </a:pPr>
            <a:endParaRPr lang="cs-CZ" altLang="cs-CZ" sz="2400" dirty="0"/>
          </a:p>
          <a:p>
            <a:pPr algn="just" eaLnBrk="1" hangingPunct="1">
              <a:spcBef>
                <a:spcPct val="0"/>
              </a:spcBef>
              <a:buFontTx/>
              <a:buNone/>
            </a:pPr>
            <a:endParaRPr lang="cs-CZ" altLang="cs-CZ" sz="2400" dirty="0"/>
          </a:p>
        </p:txBody>
      </p:sp>
    </p:spTree>
    <p:extLst>
      <p:ext uri="{BB962C8B-B14F-4D97-AF65-F5344CB8AC3E}">
        <p14:creationId xmlns:p14="http://schemas.microsoft.com/office/powerpoint/2010/main" val="3823002688"/>
      </p:ext>
    </p:extLst>
  </p:cSld>
  <p:clrMapOvr>
    <a:masterClrMapping/>
  </p:clrMapOvr>
  <p:transition spd="slow"/>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529</Words>
  <Application>Microsoft Office PowerPoint</Application>
  <PresentationFormat>Předvádění na obrazovce (4:3)</PresentationFormat>
  <Paragraphs>65</Paragraphs>
  <Slides>8</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Courier New</vt:lpstr>
      <vt:lpstr>Motiv systému Office</vt:lpstr>
      <vt:lpstr>Smrt násilná. Základní pojmy.</vt:lpstr>
      <vt:lpstr>Definice násilí</vt:lpstr>
      <vt:lpstr>Definice úrazu a okolností k nim vedoucích</vt:lpstr>
      <vt:lpstr>Klasifikace násilí</vt:lpstr>
      <vt:lpstr>Typy násilí</vt:lpstr>
      <vt:lpstr>Typy energií</vt:lpstr>
      <vt:lpstr>Na čem závisí vznik poranění</vt:lpstr>
      <vt:lpstr>Intenzita násilí</vt:lpstr>
    </vt:vector>
  </TitlesOfParts>
  <Company>VFN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Smrt násilná. základní pojmy</dc:title>
  <dc:creator>Alexander Pilin</dc:creator>
  <cp:lastModifiedBy>Alexandr Pilin</cp:lastModifiedBy>
  <cp:revision>13</cp:revision>
  <dcterms:created xsi:type="dcterms:W3CDTF">2014-03-13T09:14:01Z</dcterms:created>
  <dcterms:modified xsi:type="dcterms:W3CDTF">2020-03-22T14:17:22Z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63cd7f-2d21-486a-9f29-9c1683fdd175_Enabled">
    <vt:lpwstr>True</vt:lpwstr>
  </property>
  <property fmtid="{D5CDD505-2E9C-101B-9397-08002B2CF9AE}" pid="3" name="MSIP_Label_2063cd7f-2d21-486a-9f29-9c1683fdd175_SiteId">
    <vt:lpwstr>00000000-0000-0000-0000-000000000000</vt:lpwstr>
  </property>
  <property fmtid="{D5CDD505-2E9C-101B-9397-08002B2CF9AE}" pid="4" name="MSIP_Label_2063cd7f-2d21-486a-9f29-9c1683fdd175_Owner">
    <vt:lpwstr>61103@vfn.cz</vt:lpwstr>
  </property>
  <property fmtid="{D5CDD505-2E9C-101B-9397-08002B2CF9AE}" pid="5" name="MSIP_Label_2063cd7f-2d21-486a-9f29-9c1683fdd175_SetDate">
    <vt:lpwstr>2019-03-14T10:48:28.9742345Z</vt:lpwstr>
  </property>
  <property fmtid="{D5CDD505-2E9C-101B-9397-08002B2CF9AE}" pid="6" name="MSIP_Label_2063cd7f-2d21-486a-9f29-9c1683fdd175_Name">
    <vt:lpwstr>Veřejné</vt:lpwstr>
  </property>
  <property fmtid="{D5CDD505-2E9C-101B-9397-08002B2CF9AE}" pid="7" name="MSIP_Label_2063cd7f-2d21-486a-9f29-9c1683fdd175_Application">
    <vt:lpwstr>Microsoft Azure Information Protection</vt:lpwstr>
  </property>
  <property fmtid="{D5CDD505-2E9C-101B-9397-08002B2CF9AE}" pid="8" name="MSIP_Label_2063cd7f-2d21-486a-9f29-9c1683fdd175_Extended_MSFT_Method">
    <vt:lpwstr>Automatic</vt:lpwstr>
  </property>
  <property fmtid="{D5CDD505-2E9C-101B-9397-08002B2CF9AE}" pid="9" name="Sensitivity">
    <vt:lpwstr>Veřejné</vt:lpwstr>
  </property>
</Properties>
</file>