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4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80" r:id="rId18"/>
    <p:sldId id="278" r:id="rId19"/>
    <p:sldId id="277" r:id="rId20"/>
    <p:sldId id="263" r:id="rId21"/>
    <p:sldId id="275" r:id="rId22"/>
    <p:sldId id="282" r:id="rId23"/>
    <p:sldId id="283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190EA-99AA-46DE-AC74-79C90FA5C72E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012BD-B8D0-480B-BF0A-9E416219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1ADB1D1-B005-43F5-AF9D-36755744C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55CEF3-BE90-4684-81B7-445C3E56F35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DC6AFA5-6F15-4CC3-BAF1-CEE005A68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5F7AD36-867A-4F39-BA05-6028A97DD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9C0B3BF-AE2F-4E72-942E-A3AED3204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63811-91BB-481B-A8BE-E602183885D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DEF445B-EC9D-4C1F-A575-2B4D4704C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1A44D7E-3011-402C-B8E8-CBA59B37F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55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37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7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9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4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5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0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15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1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59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9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5787-1E64-422A-9BD6-980B3C24FCC7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0EE2-3AA2-45E5-A588-A20829553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78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Porušení zdraví mechanicky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MUDr. Alexander Pilin,CSc.</a:t>
            </a:r>
          </a:p>
        </p:txBody>
      </p:sp>
    </p:spTree>
    <p:extLst>
      <p:ext uri="{BB962C8B-B14F-4D97-AF65-F5344CB8AC3E}">
        <p14:creationId xmlns:p14="http://schemas.microsoft.com/office/powerpoint/2010/main" val="223289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Krevní výron</a:t>
            </a:r>
            <a:br>
              <a:rPr lang="cs-CZ" dirty="0"/>
            </a:br>
            <a:r>
              <a:rPr lang="cs-CZ" dirty="0"/>
              <a:t>soudně lékařský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906" y="1666967"/>
            <a:ext cx="4114800" cy="273600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je známkou vitální reakce</a:t>
            </a:r>
          </a:p>
          <a:p>
            <a:r>
              <a:rPr lang="cs-CZ" sz="2400" dirty="0"/>
              <a:t>je důkazem, že poranění nastalo</a:t>
            </a:r>
          </a:p>
          <a:p>
            <a:r>
              <a:rPr lang="cs-CZ" sz="2400" dirty="0"/>
              <a:t>změna barevnosti umožňuje datování</a:t>
            </a:r>
          </a:p>
          <a:p>
            <a:r>
              <a:rPr lang="cs-CZ" sz="2400" dirty="0"/>
              <a:t>tvar někdy pomůže identifikovat předmět</a:t>
            </a:r>
          </a:p>
        </p:txBody>
      </p:sp>
      <p:pic>
        <p:nvPicPr>
          <p:cNvPr id="1026" name="Picture 2" descr="C:\Users\61103\Pictures\ArchivFoto\PorušeníZdrMechanicky\Pohmoždění+KV\050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600401" cy="26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61103\Pictures\ArchivFoto\PorušeníZdrMechanicky\Pohmoždění+KV\P211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86" y="4293096"/>
            <a:ext cx="3255099" cy="24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3A478430-6EC8-4E96-AC82-E0348A107086}"/>
              </a:ext>
            </a:extLst>
          </p:cNvPr>
          <p:cNvGrpSpPr/>
          <p:nvPr/>
        </p:nvGrpSpPr>
        <p:grpSpPr>
          <a:xfrm>
            <a:off x="4788024" y="1555419"/>
            <a:ext cx="3656914" cy="2448272"/>
            <a:chOff x="4788024" y="1555419"/>
            <a:chExt cx="3656914" cy="2448272"/>
          </a:xfrm>
        </p:grpSpPr>
        <p:pic>
          <p:nvPicPr>
            <p:cNvPr id="1027" name="Picture 3" descr="C:\Users\61103\Pictures\ArchivFoto\PorušeníZdrMechanicky\Pohmoždění+KV\130383__kv_oční_víčk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555419"/>
              <a:ext cx="365691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DDA4E707-F852-409B-B023-B6F659A2A844}"/>
                </a:ext>
              </a:extLst>
            </p:cNvPr>
            <p:cNvSpPr/>
            <p:nvPr/>
          </p:nvSpPr>
          <p:spPr>
            <a:xfrm>
              <a:off x="5940152" y="1700808"/>
              <a:ext cx="237626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8076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Oděrka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>
                <a:ea typeface="Calibri"/>
                <a:cs typeface="Times New Roman"/>
              </a:rPr>
              <a:t>Oděrka je poranění kůže, projevující se ztrátou pokožky. Vzniká při styku kůže s tupým předmětem, a když síla působí šikmo na povrch těla. Rozsah a hloubka je úměrná velikosti působící síly.</a:t>
            </a:r>
          </a:p>
          <a:p>
            <a:pPr algn="just"/>
            <a:r>
              <a:rPr lang="cs-CZ" dirty="0">
                <a:cs typeface="Times New Roman"/>
              </a:rPr>
              <a:t>Výskyt:</a:t>
            </a:r>
          </a:p>
          <a:p>
            <a:pPr lvl="1" algn="just"/>
            <a:r>
              <a:rPr lang="cs-CZ" dirty="0">
                <a:ea typeface="Calibri"/>
                <a:cs typeface="Times New Roman"/>
              </a:rPr>
              <a:t>Oděrky vznikají zpravidla při úrazu na částech těla nekrytých oděvem. Časté jsou po pádu na zem, kdy v nich lze najít částečky zeminy, kamínky, písek.</a:t>
            </a:r>
          </a:p>
          <a:p>
            <a:pPr lvl="1" algn="just"/>
            <a:r>
              <a:rPr lang="cs-CZ" dirty="0">
                <a:ea typeface="Calibri"/>
                <a:cs typeface="Times New Roman"/>
              </a:rPr>
              <a:t>Bývají průvodním poraněním na vystouplých částech obličeje při pádu umírajícího na zem v důsledku chorobných změn.  </a:t>
            </a:r>
          </a:p>
          <a:p>
            <a:pPr lvl="1" algn="just"/>
            <a:r>
              <a:rPr lang="cs-CZ" dirty="0">
                <a:ea typeface="Calibri"/>
                <a:cs typeface="Times New Roman"/>
              </a:rPr>
              <a:t> Smýkáním těla po nerovném povrchu (silnici) vznikají souvislé pásovité oděrky, ve kterých jsou čárkovité až </a:t>
            </a:r>
            <a:r>
              <a:rPr lang="cs-CZ" dirty="0" err="1">
                <a:ea typeface="Calibri"/>
                <a:cs typeface="Times New Roman"/>
              </a:rPr>
              <a:t>proužkovité</a:t>
            </a:r>
            <a:r>
              <a:rPr lang="cs-CZ" dirty="0">
                <a:ea typeface="Calibri"/>
                <a:cs typeface="Times New Roman"/>
              </a:rPr>
              <a:t> oděrky. </a:t>
            </a:r>
          </a:p>
          <a:p>
            <a:pPr lvl="1" algn="just"/>
            <a:endParaRPr lang="cs-CZ" dirty="0">
              <a:ea typeface="Calibri"/>
              <a:cs typeface="Times New Roman"/>
            </a:endParaRPr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69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Oděrka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10444"/>
            <a:ext cx="4042792" cy="2606588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ea typeface="Calibri"/>
                <a:cs typeface="Times New Roman"/>
              </a:rPr>
              <a:t>Soudně-lékařský význam.</a:t>
            </a:r>
          </a:p>
          <a:p>
            <a:pPr lvl="1"/>
            <a:r>
              <a:rPr lang="cs-CZ" dirty="0">
                <a:ea typeface="Calibri"/>
                <a:cs typeface="Times New Roman"/>
              </a:rPr>
              <a:t>barva: červenohnědá je známkou vitální reakce, tj. že poranění vzniklo zaživa,</a:t>
            </a:r>
          </a:p>
          <a:p>
            <a:pPr lvl="1"/>
            <a:r>
              <a:rPr lang="cs-CZ" dirty="0">
                <a:ea typeface="Calibri"/>
                <a:cs typeface="Times New Roman"/>
              </a:rPr>
              <a:t>mohou pomoci při vysvětlení mechanismu vzniku poranění</a:t>
            </a:r>
          </a:p>
          <a:p>
            <a:pPr lvl="1"/>
            <a:endParaRPr lang="cs-CZ" dirty="0"/>
          </a:p>
        </p:txBody>
      </p:sp>
      <p:pic>
        <p:nvPicPr>
          <p:cNvPr id="2050" name="Picture 2" descr="C:\Users\61103\Pictures\ArchivFoto\PoraněníTupé\130401_oderka_vlak_smý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55" y="1340768"/>
            <a:ext cx="43017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61103\Pictures\ArchivFoto\PoraněníTupé\130404_oderky_na_ce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17503" r="25329" b="22491"/>
          <a:stretch/>
        </p:blipFill>
        <p:spPr bwMode="auto">
          <a:xfrm rot="5400000">
            <a:off x="6016207" y="4242999"/>
            <a:ext cx="249208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61103\Pictures\ArchivFoto\PoraněníTupé\060604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86889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898CCFB-8277-412B-82FA-AB898BE0C7D0}"/>
              </a:ext>
            </a:extLst>
          </p:cNvPr>
          <p:cNvSpPr/>
          <p:nvPr/>
        </p:nvSpPr>
        <p:spPr>
          <a:xfrm>
            <a:off x="6660232" y="5301208"/>
            <a:ext cx="12961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3344869-CB2C-494A-ACF4-236E096C2241}"/>
              </a:ext>
            </a:extLst>
          </p:cNvPr>
          <p:cNvGrpSpPr/>
          <p:nvPr/>
        </p:nvGrpSpPr>
        <p:grpSpPr>
          <a:xfrm>
            <a:off x="6423463" y="3861052"/>
            <a:ext cx="1728192" cy="2492085"/>
            <a:chOff x="6423463" y="3861052"/>
            <a:chExt cx="1728192" cy="2492085"/>
          </a:xfrm>
        </p:grpSpPr>
        <p:pic>
          <p:nvPicPr>
            <p:cNvPr id="8" name="Picture 3" descr="C:\Users\61103\Pictures\ArchivFoto\PoraněníTupé\130404_oderky_na_cele.JPG">
              <a:extLst>
                <a:ext uri="{FF2B5EF4-FFF2-40B4-BE49-F238E27FC236}">
                  <a16:creationId xmlns:a16="http://schemas.microsoft.com/office/drawing/2014/main" id="{1331262E-534D-48F6-900A-6720556BA9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0" t="17503" r="25329" b="22491"/>
            <a:stretch/>
          </p:blipFill>
          <p:spPr bwMode="auto">
            <a:xfrm rot="5400000">
              <a:off x="6041516" y="4242999"/>
              <a:ext cx="2492085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D988DA6-702B-49A9-8111-7A44734C727E}"/>
                </a:ext>
              </a:extLst>
            </p:cNvPr>
            <p:cNvSpPr/>
            <p:nvPr/>
          </p:nvSpPr>
          <p:spPr>
            <a:xfrm>
              <a:off x="6685541" y="5301208"/>
              <a:ext cx="129614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7877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tržné a zhmožděné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>
                <a:ea typeface="Calibri"/>
                <a:cs typeface="Times New Roman"/>
              </a:rPr>
              <a:t>Tržná rána je porušení soudržnosti kůže, které vzniká účinkem větší síly, která působí přímo na povrch těla.</a:t>
            </a:r>
          </a:p>
          <a:p>
            <a:pPr lvl="1" algn="just"/>
            <a:r>
              <a:rPr lang="cs-CZ" dirty="0">
                <a:ea typeface="Calibri"/>
                <a:cs typeface="Times New Roman"/>
              </a:rPr>
              <a:t> Při vzniku se uplatňuje hlavně tlak, tah nebo smykový pohyb </a:t>
            </a:r>
          </a:p>
          <a:p>
            <a:pPr lvl="1" algn="just"/>
            <a:r>
              <a:rPr lang="cs-CZ" dirty="0">
                <a:ea typeface="Calibri"/>
                <a:cs typeface="Times New Roman"/>
              </a:rPr>
              <a:t>Předmět, který způsobí tržnou ránu, je zpravidla tupý (tj. nemá ostří), případně s hranami (hůl, deska, kámen, hrana nábytku), může mít pravidelný či nepravidelný tvar. Někdy si rána zachová vzhled </a:t>
            </a:r>
            <a:r>
              <a:rPr lang="cs-CZ" dirty="0" err="1">
                <a:ea typeface="Calibri"/>
                <a:cs typeface="Times New Roman"/>
              </a:rPr>
              <a:t>předmětu.ohyb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24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Tržné a zhmožděné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115212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Tržná rána má tupé úhly, okraje jsou nerovné, podkoží bývá zhmožděné. Ve spodině je krevní výron a jsou zde patrny tzv. vazivové můstky </a:t>
            </a:r>
            <a:r>
              <a:rPr lang="cs-CZ" u="sng" dirty="0"/>
              <a:t>– tenká vlákna vaziva</a:t>
            </a:r>
            <a:r>
              <a:rPr lang="cs-CZ" dirty="0"/>
              <a:t>, která na spodině rány spojují její okraje. </a:t>
            </a:r>
          </a:p>
        </p:txBody>
      </p:sp>
      <p:pic>
        <p:nvPicPr>
          <p:cNvPr id="3074" name="Picture 2" descr="C:\Users\61103\Pictures\ArchivFoto\PoraněníTupé\040611_tzr_reg_submentalis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97012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0E222101-A4D9-43E3-B580-1D4A982E2A1E}"/>
              </a:ext>
            </a:extLst>
          </p:cNvPr>
          <p:cNvGrpSpPr/>
          <p:nvPr/>
        </p:nvGrpSpPr>
        <p:grpSpPr>
          <a:xfrm>
            <a:off x="737129" y="2097012"/>
            <a:ext cx="4501390" cy="3557326"/>
            <a:chOff x="737129" y="2097012"/>
            <a:chExt cx="4501390" cy="3557326"/>
          </a:xfrm>
        </p:grpSpPr>
        <p:pic>
          <p:nvPicPr>
            <p:cNvPr id="7" name="Picture 4" descr="Tržnězhmožděná_rána"/>
            <p:cNvPicPr>
              <a:picLocks noChangeAspect="1" noChangeArrowheads="1"/>
            </p:cNvPicPr>
            <p:nvPr/>
          </p:nvPicPr>
          <p:blipFill rotWithShape="1">
            <a:blip r:embed="rId3">
              <a:lum bright="-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4" t="40247" b="4600"/>
            <a:stretch/>
          </p:blipFill>
          <p:spPr bwMode="auto">
            <a:xfrm>
              <a:off x="737129" y="2708920"/>
              <a:ext cx="4501390" cy="294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Přímá spojnice se šipkou 4">
              <a:extLst>
                <a:ext uri="{FF2B5EF4-FFF2-40B4-BE49-F238E27FC236}">
                  <a16:creationId xmlns:a16="http://schemas.microsoft.com/office/drawing/2014/main" id="{0AAF0747-6D60-4E00-80EB-F79A4AE44D49}"/>
                </a:ext>
              </a:extLst>
            </p:cNvPr>
            <p:cNvCxnSpPr/>
            <p:nvPr/>
          </p:nvCxnSpPr>
          <p:spPr>
            <a:xfrm flipH="1">
              <a:off x="2123728" y="2097012"/>
              <a:ext cx="864096" cy="23401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842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Rány bodné, řezné, sečné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Řezné rány vznikají tahem a tlakem ostrého nástroje ve směru jeho dlouhé osy po povrchu těla. Jsou delší, než je šířka rány. Jejich okraje jsou zpravidla hladké a úhly ostré. Nejhlubší bývají uprostřed nebo u úhlu, kde potom končí.</a:t>
            </a:r>
          </a:p>
          <a:p>
            <a:r>
              <a:rPr lang="cs-CZ" sz="2400" dirty="0"/>
              <a:t>Bodné rány vznikají tlakem podlouhlého, nejčastěji hrotnatého a ostrého nástroje do těla ve směru jeho dlouhé osy. U bodných ran popisujeme </a:t>
            </a:r>
            <a:r>
              <a:rPr lang="cs-CZ" sz="2400" b="1" dirty="0"/>
              <a:t>vbod,</a:t>
            </a:r>
            <a:r>
              <a:rPr lang="cs-CZ" sz="2400" dirty="0"/>
              <a:t> </a:t>
            </a:r>
            <a:r>
              <a:rPr lang="cs-CZ" sz="2400" b="1" dirty="0"/>
              <a:t>bodný kanál</a:t>
            </a:r>
            <a:r>
              <a:rPr lang="cs-CZ" sz="2400" dirty="0"/>
              <a:t>, případně </a:t>
            </a:r>
            <a:r>
              <a:rPr lang="cs-CZ" sz="2400" b="1" dirty="0"/>
              <a:t>výbod</a:t>
            </a:r>
            <a:r>
              <a:rPr lang="cs-CZ" sz="2400" dirty="0"/>
              <a:t>.</a:t>
            </a:r>
          </a:p>
          <a:p>
            <a:r>
              <a:rPr lang="cs-CZ" sz="2400" dirty="0"/>
              <a:t>Sečné rány vznikají dopadem ostrého pádného nástroje na povrch těla- sekera, kosa, sekáček, rýč, mačeta. Okraje bývají hladké, úhly mohou být ostré, nebo tupé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3564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138" y="31750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cs-CZ" dirty="0"/>
              <a:t>Morfologie rány řezné/ bodné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U bodných a řezných ran rozlišujeme :</a:t>
            </a:r>
          </a:p>
          <a:p>
            <a:pPr marL="449263" lvl="1" indent="-266700">
              <a:defRPr/>
            </a:pPr>
            <a:r>
              <a:rPr lang="cs-CZ" sz="2400" b="1" dirty="0"/>
              <a:t>Okraje:</a:t>
            </a:r>
          </a:p>
          <a:p>
            <a:pPr marL="898525" lvl="2" indent="-273050">
              <a:defRPr/>
            </a:pPr>
            <a:r>
              <a:rPr lang="cs-CZ" dirty="0"/>
              <a:t>jsou hladké</a:t>
            </a:r>
          </a:p>
          <a:p>
            <a:pPr marL="449263" lvl="1" indent="-266700">
              <a:defRPr/>
            </a:pPr>
            <a:r>
              <a:rPr lang="cs-CZ" sz="2400" b="1" dirty="0"/>
              <a:t>Úhly:</a:t>
            </a:r>
          </a:p>
          <a:p>
            <a:pPr marL="898525" lvl="2" indent="-273050">
              <a:defRPr/>
            </a:pPr>
            <a:r>
              <a:rPr lang="cs-CZ" dirty="0"/>
              <a:t>ostré/oblé (podle tvaru břitu)</a:t>
            </a:r>
          </a:p>
          <a:p>
            <a:pPr marL="625475" lvl="2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600" dirty="0"/>
              <a:t>Tam, kde je ostrý úhel, může být i přídatný</a:t>
            </a:r>
          </a:p>
          <a:p>
            <a:pPr marL="625475" lvl="2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600" dirty="0"/>
              <a:t>drobný nářez, vznikne drobný lalůček kůže,</a:t>
            </a:r>
          </a:p>
          <a:p>
            <a:pPr marL="625475" lvl="2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600" dirty="0"/>
              <a:t>způsobený opětovným pohybem nástroje v ráně.</a:t>
            </a:r>
          </a:p>
          <a:p>
            <a:pPr marL="625475" lvl="2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600" dirty="0"/>
              <a:t>U řezných ran jsou oba úhly ostré u bodných jsou</a:t>
            </a:r>
          </a:p>
          <a:p>
            <a:pPr marL="625475" lvl="2" indent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1600" dirty="0"/>
              <a:t>buď oba ostré, nebo jeden  ostrý a druhý oblý.</a:t>
            </a:r>
          </a:p>
          <a:p>
            <a:pPr marL="449263" lvl="1" indent="-266700">
              <a:defRPr/>
            </a:pPr>
            <a:r>
              <a:rPr lang="cs-CZ" sz="2400" b="1" dirty="0"/>
              <a:t>Délku:</a:t>
            </a:r>
          </a:p>
          <a:p>
            <a:pPr marL="898525" lvl="2" indent="-273050">
              <a:defRPr/>
            </a:pPr>
            <a:r>
              <a:rPr lang="cs-CZ" dirty="0"/>
              <a:t>vzdálenost mezi úhly</a:t>
            </a:r>
          </a:p>
          <a:p>
            <a:pPr marL="449263" lvl="1" indent="-266700">
              <a:defRPr/>
            </a:pPr>
            <a:r>
              <a:rPr lang="cs-CZ" sz="2400" b="1" dirty="0"/>
              <a:t>Šířku:</a:t>
            </a:r>
          </a:p>
          <a:p>
            <a:pPr marL="898525" lvl="2" indent="-273050">
              <a:defRPr/>
            </a:pPr>
            <a:r>
              <a:rPr lang="cs-CZ" dirty="0"/>
              <a:t>vzdálenost mezi okraji</a:t>
            </a:r>
          </a:p>
          <a:p>
            <a:pPr marL="449263" lvl="1" indent="-266700">
              <a:defRPr/>
            </a:pPr>
            <a:r>
              <a:rPr lang="cs-CZ" sz="2400" b="1" dirty="0"/>
              <a:t>Hloubku</a:t>
            </a:r>
          </a:p>
          <a:p>
            <a:pPr lvl="2">
              <a:defRPr/>
            </a:pPr>
            <a:endParaRPr lang="cs-CZ" sz="2000" b="1" dirty="0"/>
          </a:p>
          <a:p>
            <a:pPr lvl="1">
              <a:defRPr/>
            </a:pP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36155"/>
          <a:stretch/>
        </p:blipFill>
        <p:spPr bwMode="auto">
          <a:xfrm>
            <a:off x="5148064" y="2311152"/>
            <a:ext cx="115824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17" name="Přímá spojnice se šipkou 16"/>
          <p:cNvCxnSpPr/>
          <p:nvPr/>
        </p:nvCxnSpPr>
        <p:spPr bwMode="auto">
          <a:xfrm>
            <a:off x="5688013" y="2852738"/>
            <a:ext cx="0" cy="2663825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25000"/>
                <a:lumOff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26" name="Přímá spojnice 18"/>
          <p:cNvCxnSpPr>
            <a:cxnSpLocks noChangeShapeType="1"/>
          </p:cNvCxnSpPr>
          <p:nvPr/>
        </p:nvCxnSpPr>
        <p:spPr bwMode="auto">
          <a:xfrm flipV="1">
            <a:off x="1258888" y="3213100"/>
            <a:ext cx="2808287" cy="3603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5127" name="Přímá spojnice se šipkou 22"/>
          <p:cNvCxnSpPr>
            <a:cxnSpLocks noChangeShapeType="1"/>
          </p:cNvCxnSpPr>
          <p:nvPr/>
        </p:nvCxnSpPr>
        <p:spPr bwMode="auto">
          <a:xfrm flipH="1">
            <a:off x="5724525" y="2511425"/>
            <a:ext cx="1069975" cy="2000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4" name="Zaoblený obdélníkový popisek 23"/>
          <p:cNvSpPr/>
          <p:nvPr/>
        </p:nvSpPr>
        <p:spPr bwMode="auto">
          <a:xfrm>
            <a:off x="4211638" y="3213100"/>
            <a:ext cx="431800" cy="26193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cs-CZ"/>
          </a:p>
        </p:txBody>
      </p:sp>
      <p:sp>
        <p:nvSpPr>
          <p:cNvPr id="25" name="Zaoblený obdélníkový popisek 24"/>
          <p:cNvSpPr/>
          <p:nvPr/>
        </p:nvSpPr>
        <p:spPr bwMode="auto">
          <a:xfrm>
            <a:off x="4364038" y="3365500"/>
            <a:ext cx="431800" cy="26193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cs-CZ"/>
          </a:p>
        </p:txBody>
      </p:sp>
      <p:sp>
        <p:nvSpPr>
          <p:cNvPr id="26" name="Zaoblený obdélníkový popisek 25"/>
          <p:cNvSpPr/>
          <p:nvPr/>
        </p:nvSpPr>
        <p:spPr bwMode="auto">
          <a:xfrm>
            <a:off x="3683000" y="1633538"/>
            <a:ext cx="769938" cy="423862"/>
          </a:xfrm>
          <a:prstGeom prst="wedgeRoundRectCallout">
            <a:avLst>
              <a:gd name="adj1" fmla="val 185231"/>
              <a:gd name="adj2" fmla="val 323669"/>
              <a:gd name="adj3" fmla="val 16667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cs-CZ" sz="2000" dirty="0"/>
              <a:t>okraj</a:t>
            </a:r>
          </a:p>
        </p:txBody>
      </p:sp>
      <p:sp>
        <p:nvSpPr>
          <p:cNvPr id="27" name="Zaoblený obdélníkový popisek 26"/>
          <p:cNvSpPr/>
          <p:nvPr/>
        </p:nvSpPr>
        <p:spPr bwMode="auto">
          <a:xfrm>
            <a:off x="6875463" y="3573463"/>
            <a:ext cx="1296987" cy="431800"/>
          </a:xfrm>
          <a:prstGeom prst="wedgeRoundRectCallout">
            <a:avLst>
              <a:gd name="adj1" fmla="val -145062"/>
              <a:gd name="adj2" fmla="val 16861"/>
              <a:gd name="adj3" fmla="val 16667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sz="2000" dirty="0"/>
              <a:t>délka rány</a:t>
            </a:r>
          </a:p>
        </p:txBody>
      </p:sp>
      <p:sp>
        <p:nvSpPr>
          <p:cNvPr id="29" name="Zaoblený obdélníkový popisek 28"/>
          <p:cNvSpPr/>
          <p:nvPr/>
        </p:nvSpPr>
        <p:spPr bwMode="auto">
          <a:xfrm>
            <a:off x="7258050" y="1844675"/>
            <a:ext cx="1346200" cy="463550"/>
          </a:xfrm>
          <a:prstGeom prst="wedgeRoundRectCallout">
            <a:avLst>
              <a:gd name="adj1" fmla="val -163473"/>
              <a:gd name="adj2" fmla="val 127126"/>
              <a:gd name="adj3" fmla="val 16667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sz="2000" dirty="0"/>
              <a:t>úhel ostrý</a:t>
            </a:r>
          </a:p>
        </p:txBody>
      </p:sp>
      <p:sp>
        <p:nvSpPr>
          <p:cNvPr id="32" name="Zaoblený obdélníkový popisek 31"/>
          <p:cNvSpPr/>
          <p:nvPr/>
        </p:nvSpPr>
        <p:spPr bwMode="auto">
          <a:xfrm>
            <a:off x="7092950" y="5607050"/>
            <a:ext cx="1223466" cy="702270"/>
          </a:xfrm>
          <a:prstGeom prst="wedgeRoundRectCallout">
            <a:avLst>
              <a:gd name="adj1" fmla="val -163941"/>
              <a:gd name="adj2" fmla="val -70441"/>
              <a:gd name="adj3" fmla="val 16667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sz="2000" dirty="0"/>
              <a:t>oblý úhel</a:t>
            </a:r>
          </a:p>
        </p:txBody>
      </p:sp>
      <p:cxnSp>
        <p:nvCxnSpPr>
          <p:cNvPr id="28672" name="Přímá spojnice se šipkou 28671"/>
          <p:cNvCxnSpPr/>
          <p:nvPr/>
        </p:nvCxnSpPr>
        <p:spPr bwMode="auto">
          <a:xfrm>
            <a:off x="5292725" y="4292600"/>
            <a:ext cx="792163" cy="0"/>
          </a:xfrm>
          <a:prstGeom prst="straightConnector1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Zaoblený obdélníkový popisek 35"/>
          <p:cNvSpPr/>
          <p:nvPr/>
        </p:nvSpPr>
        <p:spPr bwMode="auto">
          <a:xfrm>
            <a:off x="6794500" y="4652963"/>
            <a:ext cx="1233488" cy="414337"/>
          </a:xfrm>
          <a:prstGeom prst="wedgeRoundRectCallout">
            <a:avLst>
              <a:gd name="adj1" fmla="val -131400"/>
              <a:gd name="adj2" fmla="val -128593"/>
              <a:gd name="adj3" fmla="val 16667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cs-CZ" sz="2000" dirty="0"/>
              <a:t>šířka rány</a:t>
            </a:r>
          </a:p>
        </p:txBody>
      </p:sp>
    </p:spTree>
    <p:extLst>
      <p:ext uri="{BB962C8B-B14F-4D97-AF65-F5344CB8AC3E}">
        <p14:creationId xmlns:p14="http://schemas.microsoft.com/office/powerpoint/2010/main" val="173129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1E20D-0B81-4D95-A644-7CBE1A6F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Soudně lékařský význam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64CC8-7E3C-4343-BB3A-3C7C402B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064896" cy="558924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Řezné rány: </a:t>
            </a:r>
            <a:r>
              <a:rPr lang="cs-CZ" sz="2400" dirty="0"/>
              <a:t>drobné řezné rány jsou častým poraněním – nehodou. Pro sebevraždu řezným poraněním je typický jejich četnost, různý směr a hloubka. Predilekční místa jsou zápěstí, výjimečně hrdlo, zřídka břicho.</a:t>
            </a:r>
          </a:p>
          <a:p>
            <a:r>
              <a:rPr lang="cs-CZ" sz="2800" dirty="0"/>
              <a:t>Bodné rány: </a:t>
            </a:r>
            <a:r>
              <a:rPr lang="cs-CZ" sz="2400" dirty="0"/>
              <a:t>nehody nejsou časté. U sebevraždy, ale i vraždy to jsou místa s životně důležitými orgány – krajina srdeční, hrudník, méně často břicho. Podobně jako u řezných ran jich může být více s různým směrem a hloubkou.</a:t>
            </a:r>
          </a:p>
          <a:p>
            <a:r>
              <a:rPr lang="cs-CZ" sz="2800" dirty="0"/>
              <a:t>Sečné rány: </a:t>
            </a:r>
            <a:r>
              <a:rPr lang="cs-CZ" sz="2400" dirty="0"/>
              <a:t>přicházejí jako nehoda při domácích pracích. Sebevraždy jsou zřídka, ale vražda bývá častá a seknutí směřuje na hlavu.</a:t>
            </a:r>
          </a:p>
          <a:p>
            <a:pPr marL="0" indent="0" algn="ctr">
              <a:buNone/>
            </a:pPr>
            <a:r>
              <a:rPr lang="cs-CZ" sz="2800" dirty="0"/>
              <a:t>Při posuzování, zda se jedná o vraždu či sebevraždu je třeba zvážit, zda se rána nachází na místě dobře dostupném vlastní rukou.</a:t>
            </a:r>
          </a:p>
        </p:txBody>
      </p:sp>
    </p:spTree>
    <p:extLst>
      <p:ext uri="{BB962C8B-B14F-4D97-AF65-F5344CB8AC3E}">
        <p14:creationId xmlns:p14="http://schemas.microsoft.com/office/powerpoint/2010/main" val="378783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61103\Pictures\ArchivFoto\PoraněníOstrýmPředmětem\DSC_0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374986" cy="42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0D6DD61-FCC2-4CB1-994A-54AD8245B166}"/>
              </a:ext>
            </a:extLst>
          </p:cNvPr>
          <p:cNvSpPr txBox="1"/>
          <p:nvPr/>
        </p:nvSpPr>
        <p:spPr>
          <a:xfrm>
            <a:off x="1472751" y="5445224"/>
            <a:ext cx="590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Řezné rány na předloktí jsou častým způsobem sebevraždy, je pro ně příznačné, že jich je více, mají různý smě a hloubku.</a:t>
            </a:r>
          </a:p>
        </p:txBody>
      </p:sp>
    </p:spTree>
    <p:extLst>
      <p:ext uri="{BB962C8B-B14F-4D97-AF65-F5344CB8AC3E}">
        <p14:creationId xmlns:p14="http://schemas.microsoft.com/office/powerpoint/2010/main" val="165605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2B715CBA-B777-4034-AE3D-41577F6E04C1}"/>
              </a:ext>
            </a:extLst>
          </p:cNvPr>
          <p:cNvGrpSpPr/>
          <p:nvPr/>
        </p:nvGrpSpPr>
        <p:grpSpPr>
          <a:xfrm>
            <a:off x="611560" y="1088740"/>
            <a:ext cx="5184576" cy="4428492"/>
            <a:chOff x="940047" y="836712"/>
            <a:chExt cx="7584843" cy="5688632"/>
          </a:xfrm>
        </p:grpSpPr>
        <p:pic>
          <p:nvPicPr>
            <p:cNvPr id="5122" name="Picture 2" descr="C:\Users\61103\Pictures\ArchivFoto\PoraněníOstrýmPředmětem\020046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47" y="836712"/>
              <a:ext cx="7584843" cy="56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2412BE7B-51FC-4440-981D-47B7DF840570}"/>
                </a:ext>
              </a:extLst>
            </p:cNvPr>
            <p:cNvSpPr/>
            <p:nvPr/>
          </p:nvSpPr>
          <p:spPr>
            <a:xfrm>
              <a:off x="1619672" y="3284984"/>
              <a:ext cx="1152128" cy="20162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0A2278-0C01-440F-9D6A-CB24A93C38A8}"/>
              </a:ext>
            </a:extLst>
          </p:cNvPr>
          <p:cNvSpPr txBox="1"/>
          <p:nvPr/>
        </p:nvSpPr>
        <p:spPr>
          <a:xfrm>
            <a:off x="5940152" y="2338019"/>
            <a:ext cx="2714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Nehoda  - uklouznutí a pád na točící se okružní pilu.</a:t>
            </a:r>
          </a:p>
        </p:txBody>
      </p:sp>
    </p:spTree>
    <p:extLst>
      <p:ext uri="{BB962C8B-B14F-4D97-AF65-F5344CB8AC3E}">
        <p14:creationId xmlns:p14="http://schemas.microsoft.com/office/powerpoint/2010/main" val="339294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Poranění aktivní:</a:t>
            </a:r>
          </a:p>
          <a:p>
            <a:pPr lvl="1"/>
            <a:r>
              <a:rPr lang="cs-CZ" dirty="0"/>
              <a:t>kinetická energie působí na tělo (úder, náraz, bodnutí)</a:t>
            </a:r>
          </a:p>
          <a:p>
            <a:r>
              <a:rPr lang="cs-CZ" dirty="0"/>
              <a:t>Poranění pasivní:</a:t>
            </a:r>
          </a:p>
          <a:p>
            <a:pPr lvl="1"/>
            <a:r>
              <a:rPr lang="cs-CZ" dirty="0"/>
              <a:t>tělo se střetává s pevnou překážkou</a:t>
            </a:r>
          </a:p>
        </p:txBody>
      </p:sp>
    </p:spTree>
    <p:extLst>
      <p:ext uri="{BB962C8B-B14F-4D97-AF65-F5344CB8AC3E}">
        <p14:creationId xmlns:p14="http://schemas.microsoft.com/office/powerpoint/2010/main" val="337391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87C24E1-EF7D-4B5D-9C11-B5F8CFB36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Smrt násilná - sebevražda</a:t>
            </a:r>
            <a:endParaRPr lang="en-US" sz="3600"/>
          </a:p>
        </p:txBody>
      </p:sp>
      <p:pic>
        <p:nvPicPr>
          <p:cNvPr id="24580" name="Picture 5" descr="P9040005">
            <a:extLst>
              <a:ext uri="{FF2B5EF4-FFF2-40B4-BE49-F238E27FC236}">
                <a16:creationId xmlns:a16="http://schemas.microsoft.com/office/drawing/2014/main" id="{78C4D7A0-08ED-4035-B68D-DAC60126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22214" b="11041"/>
          <a:stretch>
            <a:fillRect/>
          </a:stretch>
        </p:blipFill>
        <p:spPr bwMode="auto">
          <a:xfrm>
            <a:off x="4343789" y="1700808"/>
            <a:ext cx="43719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7E62C235-1381-4337-8B3B-E1F277C600F4}"/>
              </a:ext>
            </a:extLst>
          </p:cNvPr>
          <p:cNvGrpSpPr/>
          <p:nvPr/>
        </p:nvGrpSpPr>
        <p:grpSpPr>
          <a:xfrm>
            <a:off x="323850" y="1412875"/>
            <a:ext cx="3676650" cy="3744913"/>
            <a:chOff x="323850" y="1412875"/>
            <a:chExt cx="3676650" cy="3744913"/>
          </a:xfrm>
        </p:grpSpPr>
        <p:pic>
          <p:nvPicPr>
            <p:cNvPr id="24579" name="Picture 4" descr="P9040080">
              <a:extLst>
                <a:ext uri="{FF2B5EF4-FFF2-40B4-BE49-F238E27FC236}">
                  <a16:creationId xmlns:a16="http://schemas.microsoft.com/office/drawing/2014/main" id="{3860DA17-BC9D-410F-B519-47FAE6D5E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9"/>
            <a:stretch>
              <a:fillRect/>
            </a:stretch>
          </p:blipFill>
          <p:spPr bwMode="auto">
            <a:xfrm>
              <a:off x="323850" y="1412875"/>
              <a:ext cx="3676650" cy="374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12A224EA-A2FE-4221-962F-F42771AA5FF7}"/>
                </a:ext>
              </a:extLst>
            </p:cNvPr>
            <p:cNvSpPr/>
            <p:nvPr/>
          </p:nvSpPr>
          <p:spPr>
            <a:xfrm>
              <a:off x="2483768" y="2060848"/>
              <a:ext cx="43204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61103\Pictures\ArchivFoto\PoraněníOstrýmPředmětem\070868_09_R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6450" y="-7596188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61103\Pictures\ArchivFoto\PoraněníOstrýmPředmětem\070868_09_R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91F41342-2CD8-4AB7-8DC2-BCB51884368C}"/>
              </a:ext>
            </a:extLst>
          </p:cNvPr>
          <p:cNvGrpSpPr/>
          <p:nvPr/>
        </p:nvGrpSpPr>
        <p:grpSpPr>
          <a:xfrm>
            <a:off x="324736" y="764704"/>
            <a:ext cx="4221300" cy="2814200"/>
            <a:chOff x="324736" y="764704"/>
            <a:chExt cx="4221300" cy="2814200"/>
          </a:xfrm>
        </p:grpSpPr>
        <p:pic>
          <p:nvPicPr>
            <p:cNvPr id="6146" name="Picture 2" descr="C:\Users\61103\Pictures\ArchivFoto\PoraněníOstrýmPředmětem\070868_06_R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36" y="764704"/>
              <a:ext cx="4221300" cy="281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Kosoúhelník 1">
              <a:extLst>
                <a:ext uri="{FF2B5EF4-FFF2-40B4-BE49-F238E27FC236}">
                  <a16:creationId xmlns:a16="http://schemas.microsoft.com/office/drawing/2014/main" id="{5CD1B91E-B822-4A65-9B0C-7FB93B4024CE}"/>
                </a:ext>
              </a:extLst>
            </p:cNvPr>
            <p:cNvSpPr/>
            <p:nvPr/>
          </p:nvSpPr>
          <p:spPr>
            <a:xfrm rot="2943281">
              <a:off x="2163632" y="1026880"/>
              <a:ext cx="595405" cy="36004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A37CB704-AD38-4E62-B7DD-B7DA6B0C5F39}"/>
              </a:ext>
            </a:extLst>
          </p:cNvPr>
          <p:cNvSpPr txBox="1"/>
          <p:nvPr/>
        </p:nvSpPr>
        <p:spPr>
          <a:xfrm>
            <a:off x="4861240" y="1412776"/>
            <a:ext cx="331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Vražda: bodnořezné poranění axily s proříznutím a. </a:t>
            </a:r>
            <a:r>
              <a:rPr lang="cs-CZ" dirty="0" err="1"/>
              <a:t>brachialis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703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1841E41-A807-43D2-B0B1-01CEB05F2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Smrt násilná - vražda</a:t>
            </a:r>
            <a:endParaRPr lang="en-US" sz="3600"/>
          </a:p>
        </p:txBody>
      </p:sp>
      <p:pic>
        <p:nvPicPr>
          <p:cNvPr id="28675" name="Picture 4" descr="Metro0088">
            <a:extLst>
              <a:ext uri="{FF2B5EF4-FFF2-40B4-BE49-F238E27FC236}">
                <a16:creationId xmlns:a16="http://schemas.microsoft.com/office/drawing/2014/main" id="{5F483F69-78A9-41BB-A1E1-0050D0BE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28352"/>
          <a:stretch>
            <a:fillRect/>
          </a:stretch>
        </p:blipFill>
        <p:spPr bwMode="auto">
          <a:xfrm>
            <a:off x="1259632" y="1628800"/>
            <a:ext cx="3675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4F65A6B-4D0B-4933-8FAE-A05FA1A7E65E}"/>
              </a:ext>
            </a:extLst>
          </p:cNvPr>
          <p:cNvSpPr txBox="1"/>
          <p:nvPr/>
        </p:nvSpPr>
        <p:spPr>
          <a:xfrm>
            <a:off x="5148064" y="256490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Mnohočetná bodná poranění roztroušená na mnoha místech v případě vraždy ze žárlivosti.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80B9394-AAED-471B-92B6-2C2F3794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/>
          <a:stretch>
            <a:fillRect/>
          </a:stretch>
        </p:blipFill>
        <p:spPr bwMode="auto">
          <a:xfrm>
            <a:off x="539552" y="1196752"/>
            <a:ext cx="5300187" cy="42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2CCEB56-E27C-4BD0-B53B-689DB70B18E9}"/>
              </a:ext>
            </a:extLst>
          </p:cNvPr>
          <p:cNvSpPr txBox="1"/>
          <p:nvPr/>
        </p:nvSpPr>
        <p:spPr>
          <a:xfrm>
            <a:off x="6084168" y="28529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Sečné poranění lebky</a:t>
            </a:r>
          </a:p>
        </p:txBody>
      </p:sp>
    </p:spTree>
    <p:extLst>
      <p:ext uri="{BB962C8B-B14F-4D97-AF65-F5344CB8AC3E}">
        <p14:creationId xmlns:p14="http://schemas.microsoft.com/office/powerpoint/2010/main" val="134378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závisí vznik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Při hodnocení poranění vzniklého mechanickou energií hodnotíme:</a:t>
            </a:r>
          </a:p>
          <a:p>
            <a:pPr lvl="1"/>
            <a:r>
              <a:rPr lang="cs-CZ" dirty="0"/>
              <a:t>velikost: </a:t>
            </a:r>
            <a:r>
              <a:rPr lang="cs-CZ" sz="2400" dirty="0"/>
              <a:t>semikvantitativní stupnice - malá, velká, značná</a:t>
            </a:r>
            <a:endParaRPr lang="cs-CZ" dirty="0"/>
          </a:p>
          <a:p>
            <a:pPr lvl="1"/>
            <a:r>
              <a:rPr lang="cs-CZ" dirty="0"/>
              <a:t>směr: </a:t>
            </a:r>
            <a:r>
              <a:rPr lang="cs-CZ" sz="2000" dirty="0"/>
              <a:t>vertikálně, tangenciálně</a:t>
            </a:r>
          </a:p>
          <a:p>
            <a:pPr lvl="2"/>
            <a:r>
              <a:rPr lang="cs-CZ" dirty="0"/>
              <a:t>tah</a:t>
            </a:r>
          </a:p>
          <a:p>
            <a:pPr lvl="2"/>
            <a:r>
              <a:rPr lang="cs-CZ" dirty="0"/>
              <a:t>tlak</a:t>
            </a:r>
          </a:p>
          <a:p>
            <a:pPr lvl="2"/>
            <a:r>
              <a:rPr lang="cs-CZ" dirty="0"/>
              <a:t>ohyb</a:t>
            </a:r>
          </a:p>
          <a:p>
            <a:pPr lvl="2"/>
            <a:r>
              <a:rPr lang="cs-CZ" dirty="0"/>
              <a:t>torze</a:t>
            </a:r>
          </a:p>
          <a:p>
            <a:pPr lvl="2"/>
            <a:r>
              <a:rPr lang="cs-CZ" dirty="0"/>
              <a:t>smyk</a:t>
            </a:r>
          </a:p>
          <a:p>
            <a:pPr lvl="1"/>
            <a:r>
              <a:rPr lang="cs-CZ" dirty="0"/>
              <a:t>plochu: malá, velká </a:t>
            </a:r>
          </a:p>
        </p:txBody>
      </p:sp>
    </p:spTree>
    <p:extLst>
      <p:ext uri="{BB962C8B-B14F-4D97-AF65-F5344CB8AC3E}">
        <p14:creationId xmlns:p14="http://schemas.microsoft.com/office/powerpoint/2010/main" val="342530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závisí vznik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Hodnocení tvaru a plochy:</a:t>
            </a:r>
          </a:p>
          <a:p>
            <a:pPr marL="0" indent="0" algn="just">
              <a:buNone/>
            </a:pPr>
            <a:r>
              <a:rPr lang="cs-CZ" dirty="0"/>
              <a:t>Vzhled poranění často napoví, jakým předmětem bylo způsobeno. Nejlépe to lze pozorovat na podkožních krevních výronech, které mohou být pruhovité od hole, tyče, nebo plošné – pravidelného např. oválného či nepravidelného tvaru, způsobené předmětem o větší ploše.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48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závisí vznik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 </a:t>
            </a:r>
            <a:r>
              <a:rPr lang="cs-CZ" b="1" dirty="0">
                <a:ea typeface="Calibri"/>
                <a:cs typeface="Times New Roman"/>
              </a:rPr>
              <a:t>Předmět a jeho vlastnosti (tvar, elasticita):</a:t>
            </a:r>
          </a:p>
          <a:p>
            <a:pPr marL="0" indent="0" algn="just">
              <a:buNone/>
            </a:pPr>
            <a:r>
              <a:rPr lang="cs-CZ" dirty="0">
                <a:ea typeface="Calibri"/>
                <a:cs typeface="Times New Roman"/>
              </a:rPr>
              <a:t>Tvar tělesa, jeho struktura, povrch mají rozhodující význam pro vznik poranění. Úder předmětem z měkkého, poddajného materiálu způsobí jen malé poranění. Naproti tomu předměty z tvrdých, nepoddajných materiálů mohou způsobit vážná poranění. Předmět s hladkým povrchem může způsobit jen pohmoždění tkáně s krevním výronem v podkoží, zatímco drsný povrch způsobí oděrky pokožky až kůže. Oblý předmět zpravidla nezpůsobí roztržení kůže (pokud není podložena kostí), zatímco předmět s hranami snadno. 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834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čem závisí vznik poranění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19050" algn="just">
              <a:spcBef>
                <a:spcPts val="1000"/>
              </a:spcBef>
            </a:pPr>
            <a:r>
              <a:rPr lang="cs-CZ" b="1" dirty="0">
                <a:effectLst/>
                <a:ea typeface="Times New Roman"/>
                <a:cs typeface="Times New Roman"/>
              </a:rPr>
              <a:t>Poranění vzniklé přímo a nepřímo účinkující silou.</a:t>
            </a:r>
            <a:r>
              <a:rPr lang="cs-CZ" dirty="0">
                <a:ea typeface="Calibri"/>
                <a:cs typeface="Times New Roman"/>
              </a:rPr>
              <a:t> </a:t>
            </a:r>
          </a:p>
          <a:p>
            <a:pPr marL="0" indent="0" algn="just">
              <a:spcBef>
                <a:spcPts val="1000"/>
              </a:spcBef>
              <a:buNone/>
            </a:pPr>
            <a:r>
              <a:rPr lang="cs-CZ" dirty="0">
                <a:ea typeface="Calibri"/>
                <a:cs typeface="Times New Roman"/>
              </a:rPr>
              <a:t>Poranění může vzniknout v místě, kde síla působí přímo, nebo k poškození tkáně dojde na místě vzdáleném, v důsledku přenesení sil a biomechanických vlastností tkáně. Příkladem přímo vzniklého poranění je pohmoždění tkáně v místě úderu tupým předmětem. Příkladem nepřímo vzniklého poranění je např. zlomenina žebra v postranním úseku při smáčknutí hrudníku zepředu.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endParaRPr lang="cs-CZ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714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zdraví mechanicky:</a:t>
            </a:r>
          </a:p>
          <a:p>
            <a:pPr lvl="1"/>
            <a:r>
              <a:rPr lang="cs-CZ" dirty="0"/>
              <a:t>tupá</a:t>
            </a:r>
          </a:p>
          <a:p>
            <a:pPr lvl="1"/>
            <a:r>
              <a:rPr lang="cs-CZ" dirty="0"/>
              <a:t>ostrá</a:t>
            </a:r>
          </a:p>
          <a:p>
            <a:pPr lvl="2"/>
            <a:r>
              <a:rPr lang="cs-CZ" dirty="0"/>
              <a:t>rány bodné</a:t>
            </a:r>
          </a:p>
          <a:p>
            <a:pPr lvl="2"/>
            <a:r>
              <a:rPr lang="cs-CZ" dirty="0"/>
              <a:t>rány řezné</a:t>
            </a:r>
          </a:p>
          <a:p>
            <a:pPr lvl="2"/>
            <a:r>
              <a:rPr lang="cs-CZ" dirty="0"/>
              <a:t>rány sečné</a:t>
            </a:r>
          </a:p>
          <a:p>
            <a:pPr lvl="1"/>
            <a:r>
              <a:rPr lang="cs-CZ" dirty="0"/>
              <a:t>udušení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83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+mn-lt"/>
                <a:ea typeface="Times New Roman"/>
                <a:cs typeface="Times New Roman"/>
              </a:rPr>
              <a:t>Poranění tupým předmětem</a:t>
            </a:r>
            <a:br>
              <a:rPr lang="cs-CZ" dirty="0">
                <a:latin typeface="+mn-lt"/>
                <a:ea typeface="Times New Roman"/>
                <a:cs typeface="Times New Roman"/>
              </a:rPr>
            </a:b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212" y="980728"/>
            <a:ext cx="4028755" cy="5472608"/>
          </a:xfrm>
        </p:spPr>
        <p:txBody>
          <a:bodyPr>
            <a:normAutofit/>
          </a:bodyPr>
          <a:lstStyle/>
          <a:p>
            <a:r>
              <a:rPr lang="cs-CZ" dirty="0"/>
              <a:t>Podle velikosti síly, směru účinkujícího násilí a předmětu, kterým byla způsobena, vzniká:</a:t>
            </a:r>
          </a:p>
          <a:p>
            <a:pPr lvl="1"/>
            <a:r>
              <a:rPr lang="cs-CZ" dirty="0"/>
              <a:t> </a:t>
            </a:r>
            <a:r>
              <a:rPr lang="cs-CZ" i="1" dirty="0"/>
              <a:t>pohmoždění, </a:t>
            </a:r>
          </a:p>
          <a:p>
            <a:pPr lvl="1"/>
            <a:r>
              <a:rPr lang="cs-CZ" i="1" dirty="0"/>
              <a:t>krevní výron, </a:t>
            </a:r>
          </a:p>
          <a:p>
            <a:pPr lvl="1"/>
            <a:r>
              <a:rPr lang="cs-CZ" i="1" dirty="0"/>
              <a:t>oděrka</a:t>
            </a:r>
            <a:r>
              <a:rPr lang="cs-CZ" dirty="0"/>
              <a:t>, </a:t>
            </a:r>
          </a:p>
          <a:p>
            <a:pPr lvl="1"/>
            <a:r>
              <a:rPr lang="cs-CZ" i="1" dirty="0"/>
              <a:t>tržně-zhmožděná rána.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4" descr="bluntinju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1313822"/>
            <a:ext cx="4531295" cy="49950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05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a typeface="Times New Roman"/>
                <a:cs typeface="Times New Roman"/>
              </a:rPr>
              <a:t>Poranění tupým předmětem</a:t>
            </a:r>
            <a:br>
              <a:rPr lang="cs-CZ" dirty="0">
                <a:ea typeface="Times New Roman"/>
                <a:cs typeface="Times New Roman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1"/>
            <a:ext cx="4824536" cy="460851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Pohmoždění, </a:t>
            </a:r>
          </a:p>
          <a:p>
            <a:pPr lvl="1"/>
            <a:r>
              <a:rPr lang="cs-CZ" dirty="0"/>
              <a:t>Účinkem jen velmi malé síly vzniká v místě působení násilí místní překrvení nebo nevelký otok, provázený bolestivostí (např. úder otevřenou dlaní – facka). Tyto projevy zpravidla vymizí velmi rychle a nezanechají viditelné známky.</a:t>
            </a:r>
          </a:p>
          <a:p>
            <a:r>
              <a:rPr lang="cs-CZ" dirty="0"/>
              <a:t>krevní výron:</a:t>
            </a:r>
          </a:p>
          <a:p>
            <a:pPr lvl="1"/>
            <a:r>
              <a:rPr lang="cs-CZ" dirty="0"/>
              <a:t>účinkující síla je dost velká, aby praskly cévky a krev se vylila z cév do mezibuněčného prostoru. </a:t>
            </a:r>
          </a:p>
          <a:p>
            <a:pPr lvl="1"/>
            <a:endParaRPr lang="cs-CZ" dirty="0"/>
          </a:p>
        </p:txBody>
      </p:sp>
      <p:pic>
        <p:nvPicPr>
          <p:cNvPr id="4" name="Picture 4" descr="bluntinju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3133" y="1628800"/>
            <a:ext cx="3462129" cy="38164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92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1106</Words>
  <Application>Microsoft Office PowerPoint</Application>
  <PresentationFormat>Předvádění na obrazovce (4:3)</PresentationFormat>
  <Paragraphs>107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Motiv systému Office</vt:lpstr>
      <vt:lpstr>Porušení zdraví mechanicky</vt:lpstr>
      <vt:lpstr>Základní pojmy</vt:lpstr>
      <vt:lpstr>Na čem závisí vznik poranění</vt:lpstr>
      <vt:lpstr>Na čem závisí vznik poranění</vt:lpstr>
      <vt:lpstr>Na čem závisí vznik poranění</vt:lpstr>
      <vt:lpstr>Na čem závisí vznik poranění</vt:lpstr>
      <vt:lpstr>Základní typy</vt:lpstr>
      <vt:lpstr>Poranění tupým předmětem </vt:lpstr>
      <vt:lpstr>Poranění tupým předmětem </vt:lpstr>
      <vt:lpstr>Krevní výron soudně lékařský význam</vt:lpstr>
      <vt:lpstr>Oděrka</vt:lpstr>
      <vt:lpstr>Oděrka</vt:lpstr>
      <vt:lpstr>Rány tržné a zhmožděné</vt:lpstr>
      <vt:lpstr>Tržné a zhmožděné rány</vt:lpstr>
      <vt:lpstr>Rány bodné, řezné, sečné</vt:lpstr>
      <vt:lpstr>Morfologie rány řezné/ bodné</vt:lpstr>
      <vt:lpstr>Soudně lékařský význam</vt:lpstr>
      <vt:lpstr>Prezentace aplikace PowerPoint</vt:lpstr>
      <vt:lpstr>Prezentace aplikace PowerPoint</vt:lpstr>
      <vt:lpstr>Smrt násilná - sebevražda</vt:lpstr>
      <vt:lpstr>Prezentace aplikace PowerPoint</vt:lpstr>
      <vt:lpstr>Smrt násilná - vražda</vt:lpstr>
      <vt:lpstr>Prezentace aplikace PowerPoint</vt:lpstr>
    </vt:vector>
  </TitlesOfParts>
  <Company>VFN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Alexander Pilin</dc:creator>
  <cp:lastModifiedBy>Alexandr Pilin</cp:lastModifiedBy>
  <cp:revision>16</cp:revision>
  <dcterms:created xsi:type="dcterms:W3CDTF">2014-03-13T11:23:38Z</dcterms:created>
  <dcterms:modified xsi:type="dcterms:W3CDTF">2020-03-22T14:59:19Z</dcterms:modified>
</cp:coreProperties>
</file>