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74" r:id="rId5"/>
    <p:sldId id="258" r:id="rId6"/>
    <p:sldId id="261" r:id="rId7"/>
    <p:sldId id="259" r:id="rId8"/>
    <p:sldId id="263" r:id="rId9"/>
    <p:sldId id="264" r:id="rId10"/>
    <p:sldId id="267" r:id="rId11"/>
    <p:sldId id="266" r:id="rId12"/>
    <p:sldId id="265" r:id="rId13"/>
    <p:sldId id="275" r:id="rId14"/>
    <p:sldId id="262" r:id="rId15"/>
    <p:sldId id="272" r:id="rId16"/>
    <p:sldId id="284" r:id="rId17"/>
    <p:sldId id="277" r:id="rId18"/>
    <p:sldId id="273" r:id="rId19"/>
    <p:sldId id="285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8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8E479-FD63-4D0F-9DB8-176077C2F3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22F3-887D-4C8C-B6CE-E6FCEEE44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48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C6A3-2EA1-4E9C-B8DF-1F122EA4B0F2}" type="datetime1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78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099C-E54E-4068-851D-31F0623F9759}" type="datetime1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74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C6DE-FA99-4330-A260-1C02CCDB22BF}" type="datetime1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67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084A-966E-4192-9FE4-188BC7EF0203}" type="datetime1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3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D95A-277D-4EE1-BB9C-6E0E18EB35BE}" type="datetime1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69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A4EC-1D32-4290-8AA8-CA98E4B27382}" type="datetime1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41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F85A-4E36-4B52-963E-079F493F04CA}" type="datetime1">
              <a:rPr lang="cs-CZ" smtClean="0"/>
              <a:t>22.03.2020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3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CB10-602D-4243-8E7E-83496E70EE4F}" type="datetime1">
              <a:rPr lang="cs-CZ" smtClean="0"/>
              <a:t>22.03.2020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59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47E6-CFE1-4B5C-9BDC-B770C0B146D4}" type="datetime1">
              <a:rPr lang="cs-CZ" smtClean="0"/>
              <a:t>22.03.2020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8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E534-6650-4530-9862-2C5E8E43CA7E}" type="datetime1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60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1075-D58C-4CEC-B85F-530A21C9FE1C}" type="datetime1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34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63FE1-5307-4F45-9D17-EA7062C8A5A0}" type="datetime1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2665F-B9D1-431A-8CD0-396FE3391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569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Bild:Diatoms.pn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cs-CZ" dirty="0"/>
              <a:t>Udušení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760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doc. MUDr. Alexander Pilin, CSc.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0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10</a:t>
            </a:fld>
            <a:endParaRPr lang="cs-CZ"/>
          </a:p>
        </p:txBody>
      </p:sp>
      <p:pic>
        <p:nvPicPr>
          <p:cNvPr id="4098" name="Picture 2" descr="C:\Users\61103\Pictures\ArchivFoto\Udušení\Oběšení\140110_uvaz_skrtid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528101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BBC775E-AA00-46BE-83C5-D8EC96E28E87}"/>
              </a:ext>
            </a:extLst>
          </p:cNvPr>
          <p:cNvSpPr txBox="1"/>
          <p:nvPr/>
        </p:nvSpPr>
        <p:spPr>
          <a:xfrm>
            <a:off x="2411760" y="5949280"/>
            <a:ext cx="409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Typická přímá uzavřená strangulační rýha.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9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11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430267-A818-487A-84F1-06AE08FA9ECC}"/>
              </a:ext>
            </a:extLst>
          </p:cNvPr>
          <p:cNvSpPr txBox="1"/>
          <p:nvPr/>
        </p:nvSpPr>
        <p:spPr>
          <a:xfrm>
            <a:off x="1979712" y="5482098"/>
            <a:ext cx="56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Obvyklý vzhled strangulační rýhy: šířka odpovídá škrtidlu, rýha je zatažená, zaschlá, hnědá</a:t>
            </a:r>
            <a:endParaRPr lang="en-US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AF1E32C-8019-4116-B8E9-4960CEAAEAF9}"/>
              </a:ext>
            </a:extLst>
          </p:cNvPr>
          <p:cNvGrpSpPr/>
          <p:nvPr/>
        </p:nvGrpSpPr>
        <p:grpSpPr>
          <a:xfrm>
            <a:off x="1177807" y="764704"/>
            <a:ext cx="6788386" cy="4544767"/>
            <a:chOff x="1177807" y="764704"/>
            <a:chExt cx="6788386" cy="4544767"/>
          </a:xfrm>
        </p:grpSpPr>
        <p:pic>
          <p:nvPicPr>
            <p:cNvPr id="3074" name="Picture 2" descr="C:\Users\61103\Pictures\ArchivFoto\Udušení\Oběšení\130398_strangulacni_ryh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807" y="764704"/>
              <a:ext cx="6788386" cy="454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742BC1B1-EAA0-4FF1-88F2-8F0333F08B6E}"/>
                </a:ext>
              </a:extLst>
            </p:cNvPr>
            <p:cNvSpPr/>
            <p:nvPr/>
          </p:nvSpPr>
          <p:spPr>
            <a:xfrm>
              <a:off x="6084168" y="1340768"/>
              <a:ext cx="576064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444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12</a:t>
            </a:fld>
            <a:endParaRPr lang="cs-CZ"/>
          </a:p>
        </p:txBody>
      </p:sp>
      <p:pic>
        <p:nvPicPr>
          <p:cNvPr id="2050" name="Picture 2" descr="C:\Users\61103\Pictures\ArchivFoto\Udušení\Oběšení\061013_03_J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10" y="692696"/>
            <a:ext cx="6909379" cy="458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Kosoúhelník 2">
            <a:extLst>
              <a:ext uri="{FF2B5EF4-FFF2-40B4-BE49-F238E27FC236}">
                <a16:creationId xmlns:a16="http://schemas.microsoft.com/office/drawing/2014/main" id="{574B209C-AA3F-4E56-9F71-F0FC40C55875}"/>
              </a:ext>
            </a:extLst>
          </p:cNvPr>
          <p:cNvSpPr/>
          <p:nvPr/>
        </p:nvSpPr>
        <p:spPr>
          <a:xfrm rot="2548746">
            <a:off x="4621257" y="1546413"/>
            <a:ext cx="1440160" cy="49236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ECC0717-903A-468C-8ACC-A8323ACF04D1}"/>
              </a:ext>
            </a:extLst>
          </p:cNvPr>
          <p:cNvSpPr txBox="1"/>
          <p:nvPr/>
        </p:nvSpPr>
        <p:spPr>
          <a:xfrm>
            <a:off x="1691680" y="561558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Někdy se stává, že si sebevrah zakryje i dýchací otvory, nebo přetáhne přes hlavu plastový sáček. Takový nález by mohl vzbuzovat podezření z vraždy.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52000"/>
          </a:xfrm>
        </p:spPr>
        <p:txBody>
          <a:bodyPr>
            <a:normAutofit/>
          </a:bodyPr>
          <a:lstStyle/>
          <a:p>
            <a:r>
              <a:rPr lang="cs-CZ" dirty="0"/>
              <a:t>Oběšení – místo činu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13</a:t>
            </a:fld>
            <a:endParaRPr lang="cs-CZ"/>
          </a:p>
        </p:txBody>
      </p:sp>
      <p:pic>
        <p:nvPicPr>
          <p:cNvPr id="9221" name="Picture 5" descr="C:\Users\61103\Pictures\Fotodokumentace k protokolům\130408_MNM 05_22_oběšený\IMG_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33" y="3140968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CC6CB53F-3813-42BD-B807-AE9CB19FE2BF}"/>
              </a:ext>
            </a:extLst>
          </p:cNvPr>
          <p:cNvGrpSpPr/>
          <p:nvPr/>
        </p:nvGrpSpPr>
        <p:grpSpPr>
          <a:xfrm>
            <a:off x="899592" y="1426638"/>
            <a:ext cx="4343929" cy="2915511"/>
            <a:chOff x="827584" y="1377585"/>
            <a:chExt cx="4919993" cy="3279995"/>
          </a:xfrm>
        </p:grpSpPr>
        <p:pic>
          <p:nvPicPr>
            <p:cNvPr id="9220" name="Picture 4" descr="C:\Users\61103\Pictures\Fotodokumentace k protokolům\130408_MNM 05_22_oběšený\IMG_000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377585"/>
              <a:ext cx="4919993" cy="3279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10625CB2-4DBC-48B3-BB28-5373FDD7AD9A}"/>
                </a:ext>
              </a:extLst>
            </p:cNvPr>
            <p:cNvSpPr/>
            <p:nvPr/>
          </p:nvSpPr>
          <p:spPr>
            <a:xfrm>
              <a:off x="4067944" y="1556792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C5EE20-E053-4D07-9617-C67659CCF74D}"/>
              </a:ext>
            </a:extLst>
          </p:cNvPr>
          <p:cNvSpPr txBox="1"/>
          <p:nvPr/>
        </p:nvSpPr>
        <p:spPr>
          <a:xfrm>
            <a:off x="755576" y="4725144"/>
            <a:ext cx="338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Někdy si sebevrazi vyhledávají opuštěná místa.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5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Strangulace -oběšení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Rozlišení náhoda - sebevražda – vražda:</a:t>
            </a:r>
          </a:p>
          <a:p>
            <a:pPr lvl="1"/>
            <a:r>
              <a:rPr lang="cs-CZ" dirty="0"/>
              <a:t>Nehoda:</a:t>
            </a:r>
          </a:p>
          <a:p>
            <a:pPr lvl="2"/>
            <a:r>
              <a:rPr lang="cs-CZ" dirty="0"/>
              <a:t>zřídka se vyskytuje; zachycení v provazech u výškových pracích; někdy u mužů při autoerotické manipulaci přitahováním škrtidla k dosažení příjemných sexuálních prožitků</a:t>
            </a:r>
          </a:p>
          <a:p>
            <a:pPr lvl="1"/>
            <a:r>
              <a:rPr lang="cs-CZ" dirty="0"/>
              <a:t>Sebevražda: jeden z nejčastějších způsobů; oběšení je nejčastější  typ sebevraždy. Na místě nálezu oběšeného je  třeba  si všimnout výšky chodidel od podložky. Poloha zemřelého při oběšení je různá, k oběšení může dojít visem těla, v leže, polosedě, polokleče.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Vražda: jen zcela výjimečně; je obtížné, i když ne nemožné dospělou osobu při vědomí oběsit.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4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Zardoušení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15</a:t>
            </a:fld>
            <a:endParaRPr lang="cs-CZ"/>
          </a:p>
        </p:txBody>
      </p:sp>
      <p:pic>
        <p:nvPicPr>
          <p:cNvPr id="4" name="Picture 2" descr="C:\Users\61103\Pictures\ArchivFoto\Udušení\Zardoušení\061054_04_R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87524" y="1434402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Nastane smáčknutím hrdla rukou, nebo rukama</a:t>
            </a:r>
          </a:p>
          <a:p>
            <a:r>
              <a:rPr lang="cs-CZ" sz="2000" dirty="0"/>
              <a:t>Charakteristický nález na krku zevně i vnitřně:</a:t>
            </a:r>
          </a:p>
          <a:p>
            <a:r>
              <a:rPr lang="cs-CZ" sz="2000" dirty="0"/>
              <a:t>zevně četné krevní výrony na krku, jsou přítomny i oděrky od nehtů, jak se  oběť brání.</a:t>
            </a:r>
          </a:p>
          <a:p>
            <a:r>
              <a:rPr lang="cs-CZ" sz="2000" dirty="0"/>
              <a:t>vnitřně: krevní výrony ve vazivu v podkoží svalovině, krevní výrony ve sliznici hrtanu, zlomenina štítné chrupavky.</a:t>
            </a:r>
          </a:p>
          <a:p>
            <a:r>
              <a:rPr lang="cs-CZ" sz="2000" dirty="0"/>
              <a:t>SL význam: vždy se jedná o vraždu</a:t>
            </a:r>
          </a:p>
        </p:txBody>
      </p:sp>
      <p:sp>
        <p:nvSpPr>
          <p:cNvPr id="6" name="Kosoúhelník 5">
            <a:extLst>
              <a:ext uri="{FF2B5EF4-FFF2-40B4-BE49-F238E27FC236}">
                <a16:creationId xmlns:a16="http://schemas.microsoft.com/office/drawing/2014/main" id="{AB9BE47E-89F7-4732-A67F-86B53FA54E6B}"/>
              </a:ext>
            </a:extLst>
          </p:cNvPr>
          <p:cNvSpPr/>
          <p:nvPr/>
        </p:nvSpPr>
        <p:spPr>
          <a:xfrm rot="8546723">
            <a:off x="6750494" y="1936559"/>
            <a:ext cx="765089" cy="180648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5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Uškrcení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Smáčknutí hrdla škrtidlem a to tahem cizí rukou nebo předmětem</a:t>
            </a:r>
          </a:p>
          <a:p>
            <a:r>
              <a:rPr lang="cs-CZ" dirty="0"/>
              <a:t>Zevní nález: </a:t>
            </a:r>
          </a:p>
          <a:p>
            <a:pPr lvl="1"/>
            <a:r>
              <a:rPr lang="cs-CZ" dirty="0"/>
              <a:t>hlavně vodorovná strangulační rýha</a:t>
            </a:r>
          </a:p>
          <a:p>
            <a:pPr lvl="1"/>
            <a:r>
              <a:rPr lang="cs-CZ" dirty="0"/>
              <a:t>mohou být oděrky od nehtů</a:t>
            </a:r>
          </a:p>
          <a:p>
            <a:r>
              <a:rPr lang="cs-CZ" dirty="0"/>
              <a:t>Vnitřní nález:</a:t>
            </a:r>
          </a:p>
          <a:p>
            <a:pPr lvl="1"/>
            <a:r>
              <a:rPr lang="cs-CZ" dirty="0"/>
              <a:t>krevní výrony pod sliznicí hrtanu</a:t>
            </a:r>
          </a:p>
          <a:p>
            <a:r>
              <a:rPr lang="cs-CZ" dirty="0"/>
              <a:t>SL význam: sebevražda možná, ale výjimečná, může být i náhoda, ale hlavně !!</a:t>
            </a:r>
            <a:r>
              <a:rPr lang="cs-CZ" b="1" dirty="0"/>
              <a:t>vražda!!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2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Udávení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63711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Uzavření  dýchacích cest cizím tělesem.</a:t>
            </a:r>
          </a:p>
          <a:p>
            <a:pPr lvl="1"/>
            <a:r>
              <a:rPr lang="cs-CZ" dirty="0" err="1"/>
              <a:t>nejčastějí</a:t>
            </a:r>
            <a:r>
              <a:rPr lang="cs-CZ" dirty="0"/>
              <a:t> objemné sousto uvízne ve vchodu do hrtanu</a:t>
            </a:r>
          </a:p>
          <a:p>
            <a:r>
              <a:rPr lang="cs-CZ" dirty="0"/>
              <a:t>Příčiny:</a:t>
            </a:r>
          </a:p>
          <a:p>
            <a:pPr lvl="1"/>
            <a:r>
              <a:rPr lang="cs-CZ" dirty="0"/>
              <a:t>smích, mluvení, kašel při jídle</a:t>
            </a:r>
          </a:p>
          <a:p>
            <a:pPr lvl="1"/>
            <a:r>
              <a:rPr lang="cs-CZ" dirty="0"/>
              <a:t>opilost</a:t>
            </a:r>
          </a:p>
          <a:p>
            <a:pPr lvl="1"/>
            <a:r>
              <a:rPr lang="cs-CZ" dirty="0"/>
              <a:t>chorobné stavy CNS</a:t>
            </a:r>
          </a:p>
          <a:p>
            <a:r>
              <a:rPr lang="cs-CZ" dirty="0"/>
              <a:t>SL význam:</a:t>
            </a:r>
          </a:p>
          <a:p>
            <a:pPr lvl="1"/>
            <a:r>
              <a:rPr lang="cs-CZ" dirty="0"/>
              <a:t>nejčastěji náhoda</a:t>
            </a:r>
          </a:p>
          <a:p>
            <a:pPr lvl="1"/>
            <a:r>
              <a:rPr lang="cs-CZ" dirty="0"/>
              <a:t>sebevražda  možná, ale nepozorovali jsme</a:t>
            </a:r>
          </a:p>
          <a:p>
            <a:pPr lvl="1"/>
            <a:r>
              <a:rPr lang="cs-CZ" dirty="0"/>
              <a:t>vražda možná, ale nepozorovali jsme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807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Udávení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18</a:t>
            </a:fld>
            <a:endParaRPr lang="cs-CZ"/>
          </a:p>
        </p:txBody>
      </p:sp>
      <p:pic>
        <p:nvPicPr>
          <p:cNvPr id="4" name="Picture 2" descr="C:\Users\61103\Pictures\ArchivFoto\Udušení\Udávení\140014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9" y="1268760"/>
            <a:ext cx="7528101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1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Udušení zakrytím dýchacích otvorů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Musí být zakryt jak nos, tak i ústa.</a:t>
            </a:r>
          </a:p>
          <a:p>
            <a:r>
              <a:rPr lang="cs-CZ" dirty="0"/>
              <a:t>Zevní nález:</a:t>
            </a:r>
          </a:p>
          <a:p>
            <a:pPr lvl="1"/>
            <a:r>
              <a:rPr lang="cs-CZ" dirty="0"/>
              <a:t>oděrky okolo nosu a úst,</a:t>
            </a:r>
          </a:p>
          <a:p>
            <a:pPr lvl="1"/>
            <a:r>
              <a:rPr lang="cs-CZ" dirty="0"/>
              <a:t>tamtéž otok</a:t>
            </a:r>
          </a:p>
          <a:p>
            <a:pPr lvl="1"/>
            <a:r>
              <a:rPr lang="cs-CZ" dirty="0"/>
              <a:t>na vnitřní straně rtů drobné krevní výrony a tržné ranky od tlaku na zuby.</a:t>
            </a:r>
          </a:p>
          <a:p>
            <a:r>
              <a:rPr lang="cs-CZ" dirty="0"/>
              <a:t>SL význam: zpravidla vražda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3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Udušení nastane při zástavě výměny respiračních plynů (O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>
                <a:latin typeface="Symbol"/>
              </a:rPr>
              <a:t>Û   </a:t>
            </a: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)</a:t>
            </a:r>
            <a:endParaRPr lang="cs-CZ" sz="1800" dirty="0"/>
          </a:p>
          <a:p>
            <a:pPr lvl="1"/>
            <a:r>
              <a:rPr lang="cs-CZ" dirty="0"/>
              <a:t>z příčin vnitřních tj. chorobné změny (nejčastěji plic) </a:t>
            </a:r>
          </a:p>
          <a:p>
            <a:pPr lvl="1"/>
            <a:r>
              <a:rPr lang="cs-CZ" dirty="0"/>
              <a:t>z příčin vnějších: </a:t>
            </a:r>
          </a:p>
          <a:p>
            <a:pPr lvl="2"/>
            <a:r>
              <a:rPr lang="cs-CZ" dirty="0"/>
              <a:t>nedostatek kyslíku ve vnějším prostředí, </a:t>
            </a:r>
          </a:p>
          <a:p>
            <a:pPr lvl="2"/>
            <a:r>
              <a:rPr lang="cs-CZ" dirty="0"/>
              <a:t>zamezení průtoku vzduchu dýchacími cestami – mechanická obstrukce dýchacích cest, </a:t>
            </a:r>
          </a:p>
          <a:p>
            <a:pPr lvl="2"/>
            <a:r>
              <a:rPr lang="cs-CZ" dirty="0"/>
              <a:t>blokáda nitrobuněčného dýchání - intoxikace,</a:t>
            </a:r>
          </a:p>
          <a:p>
            <a:pPr lvl="2"/>
            <a:r>
              <a:rPr lang="cs-CZ" dirty="0"/>
              <a:t>blokáda přenosu kyslíku z krve do tkání - intoxikace.</a:t>
            </a:r>
          </a:p>
          <a:p>
            <a:pPr lvl="2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766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Traumatická asfyxie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20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9552" y="1628800"/>
            <a:ext cx="35283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Udušení, které vzniká zamezením dýchacích pohybů.</a:t>
            </a:r>
          </a:p>
          <a:p>
            <a:r>
              <a:rPr lang="cs-CZ" sz="2000" dirty="0"/>
              <a:t>Nejčastěji spočinutí těžkého břemene na hrudníku, nebo břiše. </a:t>
            </a:r>
          </a:p>
          <a:p>
            <a:r>
              <a:rPr lang="cs-CZ" sz="2000" dirty="0"/>
              <a:t>Typický zevní nález: tzv. syndrom modré masky – modrofialové zabarvení horní poloviny trupu a obličeje</a:t>
            </a:r>
          </a:p>
          <a:p>
            <a:r>
              <a:rPr lang="cs-CZ" sz="2000" dirty="0"/>
              <a:t>SL význam:</a:t>
            </a:r>
          </a:p>
          <a:p>
            <a:r>
              <a:rPr lang="cs-CZ" sz="2000" dirty="0"/>
              <a:t>náhoda: často pracovní úraz</a:t>
            </a:r>
          </a:p>
          <a:p>
            <a:r>
              <a:rPr lang="cs-CZ" sz="2000" dirty="0"/>
              <a:t>sebevražda či vražda nikoliv.</a:t>
            </a:r>
          </a:p>
          <a:p>
            <a:endParaRPr lang="cs-CZ" sz="2000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BFD6F2FD-C653-4ECC-9D3A-105CF4A2AF88}"/>
              </a:ext>
            </a:extLst>
          </p:cNvPr>
          <p:cNvGrpSpPr/>
          <p:nvPr/>
        </p:nvGrpSpPr>
        <p:grpSpPr>
          <a:xfrm>
            <a:off x="4860032" y="1340767"/>
            <a:ext cx="3505820" cy="4955671"/>
            <a:chOff x="4860032" y="1340767"/>
            <a:chExt cx="3505820" cy="4955671"/>
          </a:xfrm>
        </p:grpSpPr>
        <p:pic>
          <p:nvPicPr>
            <p:cNvPr id="4" name="Picture 4" descr="nove016"/>
            <p:cNvPicPr>
              <a:picLocks noChangeAspect="1" noChangeArrowheads="1"/>
            </p:cNvPicPr>
            <p:nvPr/>
          </p:nvPicPr>
          <p:blipFill>
            <a:blip r:embed="rId2" cstate="print">
              <a:lum bright="3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340767"/>
              <a:ext cx="3505820" cy="4955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6F74CF2B-290C-4B9D-9147-DC1C0C912A30}"/>
                </a:ext>
              </a:extLst>
            </p:cNvPr>
            <p:cNvSpPr/>
            <p:nvPr/>
          </p:nvSpPr>
          <p:spPr>
            <a:xfrm>
              <a:off x="5580112" y="3573016"/>
              <a:ext cx="2448272" cy="43204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2794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Udušení z nedostatku kyslíku v uzavřené prostoře nebo vdechování plynu bez kyslíku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903506"/>
            <a:ext cx="7571184" cy="312921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Uzavřená prostora: příčinou je vydýchání vzduchu.</a:t>
            </a:r>
          </a:p>
          <a:p>
            <a:r>
              <a:rPr lang="cs-CZ" dirty="0"/>
              <a:t>Vdechování plynu bez kyslíku: hélium, dusík.</a:t>
            </a:r>
          </a:p>
          <a:p>
            <a:r>
              <a:rPr lang="cs-CZ" dirty="0"/>
              <a:t>SL význam:</a:t>
            </a:r>
          </a:p>
          <a:p>
            <a:pPr lvl="1"/>
            <a:r>
              <a:rPr lang="cs-CZ" dirty="0"/>
              <a:t>velmi neobvyklé</a:t>
            </a:r>
          </a:p>
          <a:p>
            <a:pPr lvl="1"/>
            <a:r>
              <a:rPr lang="cs-CZ" dirty="0"/>
              <a:t>nejspíše náhoda, ale i sebevražda i vražda např. přetažením plastového pytle přes hlavu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518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Utopení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Udušení, které nastane zalitím dýchacích cest kapalinou.</a:t>
            </a:r>
          </a:p>
          <a:p>
            <a:pPr lvl="1"/>
            <a:r>
              <a:rPr lang="cs-CZ" dirty="0"/>
              <a:t>„suché“ - podrážděním hrtanu dojde ke spazmu</a:t>
            </a:r>
          </a:p>
          <a:p>
            <a:pPr lvl="1"/>
            <a:r>
              <a:rPr lang="cs-CZ" dirty="0"/>
              <a:t>„mokré“ – plicní sklípky jsou zality kapalinou</a:t>
            </a:r>
          </a:p>
          <a:p>
            <a:r>
              <a:rPr lang="cs-CZ" dirty="0"/>
              <a:t>Rozdílný mechanismus utopení ve sladké a slané vodě:</a:t>
            </a:r>
          </a:p>
          <a:p>
            <a:pPr lvl="1"/>
            <a:r>
              <a:rPr lang="cs-CZ" dirty="0"/>
              <a:t>ve sladké vodě nastane </a:t>
            </a:r>
            <a:r>
              <a:rPr lang="cs-CZ" dirty="0" err="1"/>
              <a:t>hemodiluce</a:t>
            </a:r>
            <a:r>
              <a:rPr lang="cs-CZ" dirty="0"/>
              <a:t>, ve slané vodě </a:t>
            </a:r>
            <a:r>
              <a:rPr lang="cs-CZ" dirty="0" err="1"/>
              <a:t>hemokoncetrace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780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Utopení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2602632" cy="4277071"/>
          </a:xfrm>
        </p:spPr>
        <p:txBody>
          <a:bodyPr>
            <a:normAutofit/>
          </a:bodyPr>
          <a:lstStyle/>
          <a:p>
            <a:r>
              <a:rPr lang="cs-CZ" dirty="0"/>
              <a:t>Zevní nález:</a:t>
            </a:r>
          </a:p>
          <a:p>
            <a:pPr lvl="1"/>
            <a:r>
              <a:rPr lang="cs-CZ" dirty="0"/>
              <a:t>pěna u úst</a:t>
            </a:r>
          </a:p>
          <a:p>
            <a:pPr lvl="1"/>
            <a:r>
              <a:rPr lang="cs-CZ" dirty="0"/>
              <a:t>macerace pokožky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23</a:t>
            </a:fld>
            <a:endParaRPr lang="cs-CZ"/>
          </a:p>
        </p:txBody>
      </p:sp>
      <p:pic>
        <p:nvPicPr>
          <p:cNvPr id="6" name="Picture 4" descr="macerace_no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71" y="1353405"/>
            <a:ext cx="3358629" cy="24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88D52E17-14F7-45B8-AFE6-249EFD2E1938}"/>
              </a:ext>
            </a:extLst>
          </p:cNvPr>
          <p:cNvGrpSpPr/>
          <p:nvPr/>
        </p:nvGrpSpPr>
        <p:grpSpPr>
          <a:xfrm>
            <a:off x="3059832" y="1268760"/>
            <a:ext cx="2280105" cy="3313237"/>
            <a:chOff x="3059832" y="1268760"/>
            <a:chExt cx="2280105" cy="3313237"/>
          </a:xfrm>
        </p:grpSpPr>
        <p:pic>
          <p:nvPicPr>
            <p:cNvPr id="5" name="Picture 4" descr="utop003"/>
            <p:cNvPicPr>
              <a:picLocks noChangeAspect="1" noChangeArrowheads="1"/>
            </p:cNvPicPr>
            <p:nvPr/>
          </p:nvPicPr>
          <p:blipFill>
            <a:blip r:embed="rId3" cstate="print">
              <a:lum bright="3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268760"/>
              <a:ext cx="2280105" cy="3313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8F581AF3-45C7-465E-BB10-EF20D636A019}"/>
                </a:ext>
              </a:extLst>
            </p:cNvPr>
            <p:cNvSpPr/>
            <p:nvPr/>
          </p:nvSpPr>
          <p:spPr>
            <a:xfrm>
              <a:off x="3059832" y="1556792"/>
              <a:ext cx="18002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55CEECF-C5D7-477B-A1E2-205EB27D987F}"/>
              </a:ext>
            </a:extLst>
          </p:cNvPr>
          <p:cNvCxnSpPr>
            <a:cxnSpLocks/>
          </p:cNvCxnSpPr>
          <p:nvPr/>
        </p:nvCxnSpPr>
        <p:spPr>
          <a:xfrm>
            <a:off x="2483768" y="2132856"/>
            <a:ext cx="1440160" cy="72008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F664B1E2-5838-497F-8A9C-DF870299F69D}"/>
              </a:ext>
            </a:extLst>
          </p:cNvPr>
          <p:cNvGrpSpPr/>
          <p:nvPr/>
        </p:nvGrpSpPr>
        <p:grpSpPr>
          <a:xfrm>
            <a:off x="2123728" y="3068960"/>
            <a:ext cx="6912752" cy="2947343"/>
            <a:chOff x="2123728" y="3068960"/>
            <a:chExt cx="6912752" cy="2947343"/>
          </a:xfrm>
        </p:grpSpPr>
        <p:pic>
          <p:nvPicPr>
            <p:cNvPr id="7" name="Picture 4" descr="utop026"/>
            <p:cNvPicPr>
              <a:picLocks noChangeAspect="1" noChangeArrowheads="1"/>
            </p:cNvPicPr>
            <p:nvPr/>
          </p:nvPicPr>
          <p:blipFill>
            <a:blip r:embed="rId4" cstate="print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933056"/>
              <a:ext cx="3384360" cy="2083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77D2E258-023F-474F-9EB8-43305EED768C}"/>
                </a:ext>
              </a:extLst>
            </p:cNvPr>
            <p:cNvCxnSpPr/>
            <p:nvPr/>
          </p:nvCxnSpPr>
          <p:spPr>
            <a:xfrm>
              <a:off x="2123728" y="3068960"/>
              <a:ext cx="4032448" cy="1513037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477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Utopení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24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95536" y="1602533"/>
            <a:ext cx="29523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Vnitřní nález: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vzedmutí plic –tzv. akvózní emfyzém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Paltaufovy skvrny: krevní výronky pod pleurou s rezavě hnědým středem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rozsivky</a:t>
            </a:r>
          </a:p>
        </p:txBody>
      </p:sp>
      <p:pic>
        <p:nvPicPr>
          <p:cNvPr id="6" name="Picture 4" descr="Photo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1" y="4880955"/>
            <a:ext cx="267513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300px-Diatoms">
            <a:hlinkClick r:id="rId3" tooltip="Diatoms.pn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/>
          <a:stretch>
            <a:fillRect/>
          </a:stretch>
        </p:blipFill>
        <p:spPr bwMode="auto">
          <a:xfrm>
            <a:off x="5940152" y="4756348"/>
            <a:ext cx="2228528" cy="17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5DB89D2A-683F-4DAA-8A79-B62BD0142712}"/>
              </a:ext>
            </a:extLst>
          </p:cNvPr>
          <p:cNvGrpSpPr/>
          <p:nvPr/>
        </p:nvGrpSpPr>
        <p:grpSpPr>
          <a:xfrm>
            <a:off x="3059832" y="1556792"/>
            <a:ext cx="5784523" cy="3096343"/>
            <a:chOff x="2771800" y="1556793"/>
            <a:chExt cx="6072555" cy="3055258"/>
          </a:xfrm>
        </p:grpSpPr>
        <p:pic>
          <p:nvPicPr>
            <p:cNvPr id="5" name="Picture 4" descr="utop016"/>
            <p:cNvPicPr>
              <a:picLocks noChangeAspect="1" noChangeArrowheads="1"/>
            </p:cNvPicPr>
            <p:nvPr/>
          </p:nvPicPr>
          <p:blipFill>
            <a:blip r:embed="rId5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556793"/>
              <a:ext cx="4560387" cy="3055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A84AF206-97E8-4C4F-998B-697FD5BFA5D5}"/>
                </a:ext>
              </a:extLst>
            </p:cNvPr>
            <p:cNvCxnSpPr/>
            <p:nvPr/>
          </p:nvCxnSpPr>
          <p:spPr>
            <a:xfrm flipV="1">
              <a:off x="2843808" y="2852936"/>
              <a:ext cx="2016224" cy="57606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BA5B3EBA-DC0F-407C-9B96-000F95DA1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1800" y="3140968"/>
              <a:ext cx="2376264" cy="28803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551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Utopení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 význam:</a:t>
            </a:r>
          </a:p>
          <a:p>
            <a:pPr lvl="1"/>
            <a:r>
              <a:rPr lang="cs-CZ" dirty="0"/>
              <a:t>Náhoda: častá, někdy bývá ve spojení se </a:t>
            </a:r>
            <a:r>
              <a:rPr lang="cs-CZ"/>
              <a:t>selháním srdce,</a:t>
            </a:r>
            <a:endParaRPr lang="cs-CZ" dirty="0"/>
          </a:p>
          <a:p>
            <a:pPr lvl="1"/>
            <a:r>
              <a:rPr lang="cs-CZ" dirty="0"/>
              <a:t>Sebevraždy: zřídka</a:t>
            </a:r>
          </a:p>
          <a:p>
            <a:pPr lvl="1"/>
            <a:r>
              <a:rPr lang="cs-CZ" dirty="0"/>
              <a:t>Vražda: může se vyskytnout</a:t>
            </a:r>
          </a:p>
          <a:p>
            <a:r>
              <a:rPr lang="cs-CZ" dirty="0"/>
              <a:t>Uložení těla do vody může maskovat jinou příčinu smrti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23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Stádia dušení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I. stadium - </a:t>
            </a:r>
            <a:r>
              <a:rPr lang="cs-CZ" b="1" dirty="0"/>
              <a:t>dyspnoe</a:t>
            </a:r>
          </a:p>
          <a:p>
            <a:pPr lvl="1"/>
            <a:r>
              <a:rPr lang="cs-CZ" dirty="0"/>
              <a:t>člověk cítí, že mu dochází dech, hromadí se CO</a:t>
            </a:r>
            <a:r>
              <a:rPr lang="cs-CZ" baseline="-25000" dirty="0"/>
              <a:t>2</a:t>
            </a:r>
            <a:r>
              <a:rPr lang="cs-CZ" dirty="0"/>
              <a:t>, to vede k </a:t>
            </a:r>
            <a:r>
              <a:rPr lang="cs-CZ" dirty="0" err="1"/>
              <a:t>odráždění</a:t>
            </a:r>
            <a:r>
              <a:rPr lang="cs-CZ" dirty="0"/>
              <a:t> dýchacích center , </a:t>
            </a:r>
            <a:r>
              <a:rPr lang="cs-CZ" dirty="0" err="1"/>
              <a:t>zvyšeuje</a:t>
            </a:r>
            <a:r>
              <a:rPr lang="cs-CZ" dirty="0"/>
              <a:t> se krevní tlak, je sliznicích je cyanóza (modrofialové zabarvení). To trvá asi 25 – 50 vteřin.</a:t>
            </a:r>
          </a:p>
          <a:p>
            <a:r>
              <a:rPr lang="cs-CZ" dirty="0"/>
              <a:t>II. stadium – </a:t>
            </a:r>
            <a:r>
              <a:rPr lang="cs-CZ" b="1" dirty="0"/>
              <a:t>bezvědomí a křeče</a:t>
            </a:r>
          </a:p>
          <a:p>
            <a:pPr lvl="1"/>
            <a:r>
              <a:rPr lang="cs-CZ" dirty="0"/>
              <a:t>záškuby končetin, </a:t>
            </a:r>
            <a:r>
              <a:rPr lang="cs-CZ" dirty="0" err="1"/>
              <a:t>zarudbutí</a:t>
            </a:r>
            <a:r>
              <a:rPr lang="cs-CZ" dirty="0"/>
              <a:t> obličeje, spojivek, </a:t>
            </a:r>
            <a:r>
              <a:rPr lang="cs-CZ" dirty="0" err="1"/>
              <a:t>naplění</a:t>
            </a:r>
            <a:r>
              <a:rPr lang="cs-CZ" dirty="0"/>
              <a:t> krčních žil,</a:t>
            </a:r>
            <a:r>
              <a:rPr lang="cs-CZ" b="1" dirty="0"/>
              <a:t> </a:t>
            </a:r>
            <a:r>
              <a:rPr lang="cs-CZ" dirty="0"/>
              <a:t>samovolný odchod stolice, moče u mužů ejakulace. Trvání asi 2 minuty</a:t>
            </a:r>
          </a:p>
          <a:p>
            <a:r>
              <a:rPr lang="cs-CZ" dirty="0"/>
              <a:t>III. stadium – </a:t>
            </a:r>
            <a:r>
              <a:rPr lang="cs-CZ" b="1" dirty="0"/>
              <a:t>terminální</a:t>
            </a:r>
            <a:endParaRPr lang="cs-CZ" dirty="0"/>
          </a:p>
          <a:p>
            <a:pPr lvl="1"/>
            <a:r>
              <a:rPr lang="cs-CZ" dirty="0"/>
              <a:t>nejprve apnoe (zástava dýchání) postupně </a:t>
            </a:r>
            <a:r>
              <a:rPr lang="cs-CZ" dirty="0" err="1"/>
              <a:t>ustáváají</a:t>
            </a:r>
            <a:r>
              <a:rPr lang="cs-CZ" dirty="0"/>
              <a:t> dýchací pohyby, jsou mělké, nastává svalová relaxace, bezvědomí a smrt. Trvání asi 1 – 2 minuty.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37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Dušení  - zevní a vnitřní známky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4</a:t>
            </a:fld>
            <a:endParaRPr lang="cs-CZ"/>
          </a:p>
        </p:txBody>
      </p:sp>
      <p:pic>
        <p:nvPicPr>
          <p:cNvPr id="4" name="Picture 2" descr="C:\Users\61103\Pictures\ArchivFoto\Udušení\UdušeníObecně\KV_pod_spojivk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7638"/>
            <a:ext cx="3168353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F9E4E3-4083-4CA2-AAEA-CA01DC836464}"/>
              </a:ext>
            </a:extLst>
          </p:cNvPr>
          <p:cNvSpPr txBox="1"/>
          <p:nvPr/>
        </p:nvSpPr>
        <p:spPr>
          <a:xfrm>
            <a:off x="539551" y="1671002"/>
            <a:ext cx="35180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Zevní nález: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krevní výronky ve spojivkách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tmavě modré posmrtné skvrny, které jsou silně vytvořeny,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bývají vibices</a:t>
            </a:r>
          </a:p>
          <a:p>
            <a:r>
              <a:rPr lang="cs-CZ" sz="2000" dirty="0"/>
              <a:t>Vnitřní nález: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překrvení orgánů,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tmavá tekutá krev v celém těle,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krevní výronky pod pleurou, epikardem.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F1871D-29DB-4498-82D7-05D2AECB9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56" y="3645024"/>
            <a:ext cx="4267999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4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Udušení – základní typy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Strangulace</a:t>
            </a:r>
          </a:p>
          <a:p>
            <a:r>
              <a:rPr lang="cs-CZ" dirty="0"/>
              <a:t>Uzavření zevních cest dýchacích zakrytím</a:t>
            </a:r>
          </a:p>
          <a:p>
            <a:r>
              <a:rPr lang="cs-CZ" dirty="0"/>
              <a:t>Udušení v malé prostoře vydýcháním vzduchu</a:t>
            </a:r>
          </a:p>
          <a:p>
            <a:r>
              <a:rPr lang="cs-CZ" dirty="0"/>
              <a:t>Uzavření dýchacích cest ucpáním cizími předměty (udávení)</a:t>
            </a:r>
          </a:p>
          <a:p>
            <a:r>
              <a:rPr lang="cs-CZ" dirty="0"/>
              <a:t>Traumatická asfyxie</a:t>
            </a:r>
          </a:p>
          <a:p>
            <a:r>
              <a:rPr lang="cs-CZ" dirty="0"/>
              <a:t>Utopení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42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Strangulace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003232" cy="44973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Strangulace je smáčknutí krku, při kterém dochází k</a:t>
            </a:r>
          </a:p>
          <a:p>
            <a:pPr lvl="1"/>
            <a:r>
              <a:rPr lang="cs-CZ" dirty="0"/>
              <a:t>zamezení průtoku krve do hlavy k mozku a zpět do srdce</a:t>
            </a:r>
          </a:p>
          <a:p>
            <a:pPr lvl="1"/>
            <a:r>
              <a:rPr lang="cs-CZ" dirty="0"/>
              <a:t>uzávěr dýchacích cest na úrovni hrtanu</a:t>
            </a:r>
          </a:p>
          <a:p>
            <a:pPr lvl="1"/>
            <a:r>
              <a:rPr lang="cs-CZ" dirty="0"/>
              <a:t>mechanické podráždění n. vagus (bloudivý nerv), které vede k zástavě srdeční</a:t>
            </a:r>
          </a:p>
          <a:p>
            <a:r>
              <a:rPr lang="cs-CZ" dirty="0"/>
              <a:t>Základní typy:</a:t>
            </a:r>
          </a:p>
          <a:p>
            <a:pPr lvl="1"/>
            <a:r>
              <a:rPr lang="cs-CZ" dirty="0"/>
              <a:t>oběšení</a:t>
            </a:r>
          </a:p>
          <a:p>
            <a:pPr lvl="1"/>
            <a:r>
              <a:rPr lang="cs-CZ" dirty="0"/>
              <a:t>uškrcení</a:t>
            </a:r>
          </a:p>
          <a:p>
            <a:pPr lvl="1"/>
            <a:r>
              <a:rPr lang="cs-CZ" dirty="0"/>
              <a:t>zardoušení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95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Strangulace - oběšení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5472608"/>
          </a:xfrm>
        </p:spPr>
        <p:txBody>
          <a:bodyPr>
            <a:noAutofit/>
          </a:bodyPr>
          <a:lstStyle/>
          <a:p>
            <a:r>
              <a:rPr lang="cs-CZ" sz="1800" dirty="0"/>
              <a:t>Oběšení je smáčknutí hrdla škrtidlem, které je zataženo hmotností těla, volný konec škrtidla je upevněn na nějakém předmětu.</a:t>
            </a:r>
          </a:p>
          <a:p>
            <a:r>
              <a:rPr lang="cs-CZ" sz="1800" dirty="0"/>
              <a:t>Nález na těle:</a:t>
            </a:r>
          </a:p>
          <a:p>
            <a:pPr lvl="1"/>
            <a:r>
              <a:rPr lang="cs-CZ" sz="1800" dirty="0"/>
              <a:t>zevně:</a:t>
            </a:r>
          </a:p>
          <a:p>
            <a:pPr lvl="2"/>
            <a:r>
              <a:rPr lang="cs-CZ" sz="1800" b="1" dirty="0"/>
              <a:t>strangulační rýha: </a:t>
            </a:r>
            <a:r>
              <a:rPr lang="cs-CZ" sz="1800" dirty="0"/>
              <a:t>podle polohy uzlu a naléhání škrtidla na kůži rozlišujeme  strangulační rýhu </a:t>
            </a:r>
          </a:p>
          <a:p>
            <a:pPr lvl="3"/>
            <a:r>
              <a:rPr lang="cs-CZ" sz="1800" dirty="0"/>
              <a:t>typickou přímou/obrácenou a otevřenou/zavřenou</a:t>
            </a:r>
          </a:p>
          <a:p>
            <a:pPr lvl="3"/>
            <a:r>
              <a:rPr lang="cs-CZ" sz="1800" dirty="0"/>
              <a:t>atypickou otevřenou/zavřenou</a:t>
            </a:r>
          </a:p>
          <a:p>
            <a:pPr lvl="2"/>
            <a:r>
              <a:rPr lang="cs-CZ" sz="1800" dirty="0"/>
              <a:t>často je uskřinut jazyk mezi zuby</a:t>
            </a:r>
          </a:p>
          <a:p>
            <a:pPr lvl="2"/>
            <a:r>
              <a:rPr lang="cs-CZ" sz="1800" dirty="0"/>
              <a:t>někdy krvácení z nosu </a:t>
            </a:r>
          </a:p>
          <a:p>
            <a:pPr lvl="2"/>
            <a:r>
              <a:rPr lang="cs-CZ" sz="1800" dirty="0"/>
              <a:t>krevní výronky pod spojivkami očí</a:t>
            </a:r>
          </a:p>
          <a:p>
            <a:pPr lvl="1"/>
            <a:r>
              <a:rPr lang="cs-CZ" sz="1800" dirty="0"/>
              <a:t>vnitřní nález:</a:t>
            </a:r>
          </a:p>
          <a:p>
            <a:pPr lvl="2"/>
            <a:r>
              <a:rPr lang="cs-CZ" sz="1800" dirty="0"/>
              <a:t>známky dušení:  obecné u všech typů mechanického udušení -  tmavá tekutá krev, překrvení orgánů, krevní výronky pod poplicnicí</a:t>
            </a:r>
          </a:p>
          <a:p>
            <a:pPr lvl="2"/>
            <a:r>
              <a:rPr lang="cs-CZ" sz="1800" dirty="0"/>
              <a:t>u oběšení </a:t>
            </a:r>
            <a:r>
              <a:rPr lang="cs-CZ" sz="1800" dirty="0" err="1"/>
              <a:t>tzv</a:t>
            </a:r>
            <a:r>
              <a:rPr lang="cs-CZ" sz="1800" dirty="0"/>
              <a:t> .</a:t>
            </a:r>
            <a:r>
              <a:rPr lang="cs-CZ" sz="1800" dirty="0" err="1"/>
              <a:t>Amussatovy</a:t>
            </a:r>
            <a:r>
              <a:rPr lang="cs-CZ" sz="1800" dirty="0"/>
              <a:t> trhliny</a:t>
            </a:r>
          </a:p>
          <a:p>
            <a:pPr lvl="2"/>
            <a:r>
              <a:rPr lang="cs-CZ" sz="1800" dirty="0"/>
              <a:t>někdy zlomeniny chrupavek hrtanu</a:t>
            </a:r>
          </a:p>
          <a:p>
            <a:pPr marL="457200" lvl="1" indent="0">
              <a:buNone/>
            </a:pPr>
            <a:r>
              <a:rPr lang="cs-CZ" sz="1800" b="1" dirty="0"/>
              <a:t>Na rozdíl od uškrcení, u oběšení strangulační rýha probíhá vždy šikmo.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Strangulace - oběšení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Prohlídka místa činu:</a:t>
            </a:r>
          </a:p>
          <a:p>
            <a:pPr lvl="1"/>
            <a:r>
              <a:rPr lang="cs-CZ" dirty="0"/>
              <a:t>poloha těla: </a:t>
            </a:r>
          </a:p>
          <a:p>
            <a:pPr lvl="2"/>
            <a:r>
              <a:rPr lang="cs-CZ" dirty="0"/>
              <a:t>zcela visící bez kontaktu s podložkou; v sedě, v kleče, v leže</a:t>
            </a:r>
          </a:p>
          <a:p>
            <a:pPr lvl="1"/>
            <a:r>
              <a:rPr lang="cs-CZ" dirty="0"/>
              <a:t>místo: </a:t>
            </a:r>
          </a:p>
          <a:p>
            <a:pPr lvl="2"/>
            <a:r>
              <a:rPr lang="cs-CZ" dirty="0"/>
              <a:t>u sebevražd spíše odlehlé, bez přítomnosti jiných osob</a:t>
            </a:r>
          </a:p>
          <a:p>
            <a:pPr lvl="2"/>
            <a:r>
              <a:rPr lang="cs-CZ" dirty="0"/>
              <a:t>známky zápasu ?</a:t>
            </a:r>
          </a:p>
          <a:p>
            <a:pPr lvl="2"/>
            <a:r>
              <a:rPr lang="cs-CZ" dirty="0"/>
              <a:t>alkohol</a:t>
            </a:r>
          </a:p>
          <a:p>
            <a:pPr lvl="2"/>
            <a:r>
              <a:rPr lang="cs-CZ" dirty="0"/>
              <a:t>dopis na rozloučenou</a:t>
            </a:r>
          </a:p>
          <a:p>
            <a:pPr lvl="1"/>
            <a:r>
              <a:rPr lang="cs-CZ" dirty="0"/>
              <a:t>vzdálenost mezi podložkou a visícím tělem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59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665F-B9D1-431A-8CD0-396FE33916AE}" type="slidenum">
              <a:rPr lang="cs-CZ" smtClean="0"/>
              <a:t>9</a:t>
            </a:fld>
            <a:endParaRPr lang="cs-CZ"/>
          </a:p>
        </p:txBody>
      </p:sp>
      <p:pic>
        <p:nvPicPr>
          <p:cNvPr id="1027" name="Picture 3" descr="C:\Users\61103\Pictures\ArchivFoto\Udušení\Oběšení\040914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07" y="1037291"/>
            <a:ext cx="2915452" cy="415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61103\Pictures\ArchivFoto\Udušení\Oběšení\040914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64" y="598124"/>
            <a:ext cx="277967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04D2294-1EDB-4891-BE73-F2623254EF64}"/>
              </a:ext>
            </a:extLst>
          </p:cNvPr>
          <p:cNvSpPr txBox="1"/>
          <p:nvPr/>
        </p:nvSpPr>
        <p:spPr>
          <a:xfrm>
            <a:off x="1547664" y="5494668"/>
            <a:ext cx="6435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Ukázka atypické uzavřené strangulační rýhy s uzlem vlevo za ušním boltcem.</a:t>
            </a:r>
          </a:p>
          <a:p>
            <a:r>
              <a:rPr lang="cs-CZ" dirty="0"/>
              <a:t>Někdy si sebevrazi podkládají škrtidlo šátkem, ručníkem apod. </a:t>
            </a:r>
            <a:endParaRPr lang="en-US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377E325-C57D-4505-A24D-A2189EEBAF22}"/>
              </a:ext>
            </a:extLst>
          </p:cNvPr>
          <p:cNvGrpSpPr/>
          <p:nvPr/>
        </p:nvGrpSpPr>
        <p:grpSpPr>
          <a:xfrm>
            <a:off x="648436" y="188641"/>
            <a:ext cx="2779671" cy="3960440"/>
            <a:chOff x="648436" y="188641"/>
            <a:chExt cx="2779671" cy="3960440"/>
          </a:xfrm>
        </p:grpSpPr>
        <p:pic>
          <p:nvPicPr>
            <p:cNvPr id="1026" name="Picture 2" descr="C:\Users\61103\Pictures\ArchivFoto\Udušení\Oběšení\040914_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36" y="188641"/>
              <a:ext cx="2779671" cy="396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38AEAA34-3173-4068-B005-B718E453D80E}"/>
                </a:ext>
              </a:extLst>
            </p:cNvPr>
            <p:cNvSpPr/>
            <p:nvPr/>
          </p:nvSpPr>
          <p:spPr>
            <a:xfrm>
              <a:off x="829327" y="1456058"/>
              <a:ext cx="432048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7635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1096</Words>
  <Application>Microsoft Office PowerPoint</Application>
  <PresentationFormat>Předvádění na obrazovce (4:3)</PresentationFormat>
  <Paragraphs>184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Symbol</vt:lpstr>
      <vt:lpstr>Motiv systému Office</vt:lpstr>
      <vt:lpstr>Udušení</vt:lpstr>
      <vt:lpstr> </vt:lpstr>
      <vt:lpstr>Stádia dušení</vt:lpstr>
      <vt:lpstr>Dušení  - zevní a vnitřní známky</vt:lpstr>
      <vt:lpstr>Udušení – základní typy</vt:lpstr>
      <vt:lpstr>Strangulace</vt:lpstr>
      <vt:lpstr>Strangulace - oběšení</vt:lpstr>
      <vt:lpstr>Strangulace - oběšení</vt:lpstr>
      <vt:lpstr>Prezentace aplikace PowerPoint</vt:lpstr>
      <vt:lpstr>Prezentace aplikace PowerPoint</vt:lpstr>
      <vt:lpstr>Prezentace aplikace PowerPoint</vt:lpstr>
      <vt:lpstr>Prezentace aplikace PowerPoint</vt:lpstr>
      <vt:lpstr>Oběšení – místo činu</vt:lpstr>
      <vt:lpstr>Strangulace -oběšení</vt:lpstr>
      <vt:lpstr>Zardoušení</vt:lpstr>
      <vt:lpstr>Uškrcení</vt:lpstr>
      <vt:lpstr>Udávení</vt:lpstr>
      <vt:lpstr>Udávení</vt:lpstr>
      <vt:lpstr>Udušení zakrytím dýchacích otvorů</vt:lpstr>
      <vt:lpstr>Traumatická asfyxie</vt:lpstr>
      <vt:lpstr>Udušení z nedostatku kyslíku v uzavřené prostoře nebo vdechování plynu bez kyslíku</vt:lpstr>
      <vt:lpstr>Utopení</vt:lpstr>
      <vt:lpstr>Utopení</vt:lpstr>
      <vt:lpstr>Utopení</vt:lpstr>
      <vt:lpstr>Utopení</vt:lpstr>
    </vt:vector>
  </TitlesOfParts>
  <Company>VFN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Alexander Pilin</dc:creator>
  <cp:lastModifiedBy>Alexandr Pilin</cp:lastModifiedBy>
  <cp:revision>28</cp:revision>
  <dcterms:created xsi:type="dcterms:W3CDTF">2014-03-20T09:27:05Z</dcterms:created>
  <dcterms:modified xsi:type="dcterms:W3CDTF">2020-03-22T10:45:51Z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0f277086-d4e0-4971-bc1a-bbc5df0eb246</vt:lpwstr>
  </property>
  <property fmtid="{D5CDD505-2E9C-101B-9397-08002B2CF9AE}" pid="4" name="MSIP_Label_2063cd7f-2d21-486a-9f29-9c1683fdd175_Owner">
    <vt:lpwstr>61103@vfn.cz</vt:lpwstr>
  </property>
  <property fmtid="{D5CDD505-2E9C-101B-9397-08002B2CF9AE}" pid="5" name="MSIP_Label_2063cd7f-2d21-486a-9f29-9c1683fdd175_SetDate">
    <vt:lpwstr>2020-03-20T13:28:20.6255794Z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