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9" r:id="rId11"/>
    <p:sldId id="268" r:id="rId12"/>
    <p:sldId id="267" r:id="rId13"/>
    <p:sldId id="266" r:id="rId14"/>
    <p:sldId id="272" r:id="rId15"/>
    <p:sldId id="270" r:id="rId16"/>
    <p:sldId id="271" r:id="rId17"/>
    <p:sldId id="273" r:id="rId18"/>
    <p:sldId id="274" r:id="rId19"/>
    <p:sldId id="275" r:id="rId20"/>
    <p:sldId id="276" r:id="rId21"/>
    <p:sldId id="277" r:id="rId2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1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7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E0A6D5-173C-59EC-CA99-653EBE6E2A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3C8F69A-1BB1-40B9-BAC1-A0816212F5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C5515B0-5A42-F91C-1E96-471A6378F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A7D83-0F6C-4D23-8A68-1C976921958A}" type="datetimeFigureOut">
              <a:rPr lang="cs-CZ" smtClean="0"/>
              <a:t>09.10.2022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25793B6-AF0C-D4F1-A133-607A526FC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DEE334B-73F0-40E5-458D-3D124D033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32DB6-D126-405E-9871-18687E274C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0936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28CB58-D244-2B49-E8AA-AC6C48B7D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ACAE20B-35CF-AD88-E3C0-CDDCB8C173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91B9579-F46D-7A4B-EB6D-4C59F9E69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A7D83-0F6C-4D23-8A68-1C976921958A}" type="datetimeFigureOut">
              <a:rPr lang="cs-CZ" smtClean="0"/>
              <a:t>09.10.2022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D31DB6E-6B2A-F109-DEE4-CDB1E4C03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43E454E-6EF4-F9E7-6508-1AD2EF12C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32DB6-D126-405E-9871-18687E274C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2331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C679D44A-E62F-9713-13BA-B2A28B7837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E2AA715-414A-AF3D-4975-8019630196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000FE2B-03FB-B4F3-04E5-087E8E8CB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A7D83-0F6C-4D23-8A68-1C976921958A}" type="datetimeFigureOut">
              <a:rPr lang="cs-CZ" smtClean="0"/>
              <a:t>09.10.2022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8766B1F-85AE-CBF7-4BAC-85691ADE2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BC177E4-9B01-E23D-5F59-E0C24675F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32DB6-D126-405E-9871-18687E274C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6193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6597B7-0B68-F6F6-268D-10E9549E3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AECCE00-C1B5-3BD1-3D87-3CB3AFA11C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E73E82D-EA14-BE00-AB12-FF0A1EE54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A7D83-0F6C-4D23-8A68-1C976921958A}" type="datetimeFigureOut">
              <a:rPr lang="cs-CZ" smtClean="0"/>
              <a:t>09.10.2022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168FADF-46B2-E04B-BBBF-E60A68BDB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8ECE4E6-8ECC-6FDE-14E0-0D130C725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32DB6-D126-405E-9871-18687E274C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9448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5EBD11-F60D-2A7D-7D1D-0EC77D09D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FE9A855-45CC-60D6-D533-0ECA5DF2D0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1C65CE7-FED6-3124-2559-75A990361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A7D83-0F6C-4D23-8A68-1C976921958A}" type="datetimeFigureOut">
              <a:rPr lang="cs-CZ" smtClean="0"/>
              <a:t>09.10.2022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35254C2-B8E9-2334-C3F6-E0E778AD2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0C3C602-476F-61BC-19B0-8D72D67AE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32DB6-D126-405E-9871-18687E274C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8937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03CC70-12FE-4D00-658C-E2A1F4410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478B20B-EAF3-B720-0C23-90B8E8DA58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584F53A-8090-0778-4EFA-B1E5E72C55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DDDBEEC-FDB9-8855-470A-9973D6E4C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A7D83-0F6C-4D23-8A68-1C976921958A}" type="datetimeFigureOut">
              <a:rPr lang="cs-CZ" smtClean="0"/>
              <a:t>09.10.2022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2A32EFD-3B6A-FC07-40ED-9154FBBA2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071ABE4-B634-6E7B-6423-E91607F28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32DB6-D126-405E-9871-18687E274C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3846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9194DE-0584-1C35-B555-9DFE9F2E9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94763EE-00B6-6B03-CD3B-4C4E92BC88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4E3B594-A288-6F4B-21AE-D73F56FFF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33661A9-4D15-49EB-E32A-EF063F1760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9EB5AC7-87C4-5300-A6DF-07A491BDA8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19904098-2B15-9AAD-7FFF-78DF25E9E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A7D83-0F6C-4D23-8A68-1C976921958A}" type="datetimeFigureOut">
              <a:rPr lang="cs-CZ" smtClean="0"/>
              <a:t>09.10.2022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84D2AC9C-3151-3BF8-C5F8-59605BF48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C4492DD-84F6-0AFE-1983-7D26E0C13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32DB6-D126-405E-9871-18687E274C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9049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90D337-9B2D-A5A0-A950-70BC1AEBE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F2691B7-FBFE-F89A-F5B6-52F5B4931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A7D83-0F6C-4D23-8A68-1C976921958A}" type="datetimeFigureOut">
              <a:rPr lang="cs-CZ" smtClean="0"/>
              <a:t>09.10.2022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AE6B600-ADFB-ED00-5F83-8A6081EB8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B2C816B-8B21-B01E-C83D-309D080B4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32DB6-D126-405E-9871-18687E274C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1538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D0EE2B84-8EC1-F891-C2CF-4CB73635C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A7D83-0F6C-4D23-8A68-1C976921958A}" type="datetimeFigureOut">
              <a:rPr lang="cs-CZ" smtClean="0"/>
              <a:t>09.10.2022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7378F174-625B-429A-E394-5BD3CB381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8D61835-7438-C034-52BD-8A0E5E8AC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32DB6-D126-405E-9871-18687E274C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8728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ECA82A-8C1D-C70E-9A5D-26A7F4709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2BD9B9C-E7FC-CDF5-2EBB-8B146E863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05C19EB-BA04-357B-4E1F-B9E6049EE9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C31FEF3-1C29-AF4B-32B8-8B7E4AF9B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A7D83-0F6C-4D23-8A68-1C976921958A}" type="datetimeFigureOut">
              <a:rPr lang="cs-CZ" smtClean="0"/>
              <a:t>09.10.2022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CF0AE0D-F26F-4322-43F1-8D5AF9E1E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56AD6B4-3051-732D-657C-BA7105CE9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32DB6-D126-405E-9871-18687E274C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5077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543BE1-EF62-5687-2DCE-488A83FED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9776FA10-DD03-1485-A19B-7A103E51E2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1740062-A2A5-4FCD-04F4-D26E4F178D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AE721AC-A422-348E-3722-54A58E9CF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A7D83-0F6C-4D23-8A68-1C976921958A}" type="datetimeFigureOut">
              <a:rPr lang="cs-CZ" smtClean="0"/>
              <a:t>09.10.2022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07C9BD9-D695-3FE0-6258-D2EA5A37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759E420-E51A-46A0-FA8D-DCDFF49C2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32DB6-D126-405E-9871-18687E274C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5987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BCF64313-8A1C-EAA1-A452-B415F5EDB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81CCD39-860E-FEBD-F706-FEA3C257D1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0B191B6-3414-63B5-B03E-A1374E09EF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A7D83-0F6C-4D23-8A68-1C976921958A}" type="datetimeFigureOut">
              <a:rPr lang="cs-CZ" smtClean="0"/>
              <a:t>09.10.2022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AA33766-7680-00D8-5703-A28B7F29FA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C370DF6-BFFE-D0BE-8552-ACBD03760D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232DB6-D126-405E-9871-18687E274C3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2805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92E596-F5EE-0525-8A89-0D332DD351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err="1"/>
              <a:t>Laboratroy</a:t>
            </a:r>
            <a:r>
              <a:rPr lang="cs-CZ" dirty="0"/>
              <a:t> </a:t>
            </a:r>
            <a:r>
              <a:rPr lang="cs-CZ" dirty="0" err="1"/>
              <a:t>methods</a:t>
            </a:r>
            <a:r>
              <a:rPr lang="cs-CZ" dirty="0"/>
              <a:t> in forensic </a:t>
            </a:r>
            <a:r>
              <a:rPr lang="cs-CZ" dirty="0" err="1"/>
              <a:t>medicine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D561EB0-83F8-B798-2C9F-AC8D9EEA98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88152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2723F8-F9EE-0152-58F0-3F8BD75A6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err="1"/>
              <a:t>Blood</a:t>
            </a:r>
            <a:r>
              <a:rPr lang="cs-CZ" sz="4000" dirty="0"/>
              <a:t> </a:t>
            </a:r>
            <a:r>
              <a:rPr lang="cs-CZ" sz="4000" dirty="0" err="1"/>
              <a:t>groups</a:t>
            </a:r>
            <a:r>
              <a:rPr lang="cs-CZ" sz="4000" dirty="0"/>
              <a:t> – </a:t>
            </a:r>
            <a:r>
              <a:rPr lang="cs-CZ" sz="4000" dirty="0" err="1"/>
              <a:t>proof</a:t>
            </a:r>
            <a:r>
              <a:rPr lang="cs-CZ" sz="4000" dirty="0"/>
              <a:t> of </a:t>
            </a:r>
            <a:r>
              <a:rPr lang="cs-CZ" sz="4000" dirty="0" err="1"/>
              <a:t>blood</a:t>
            </a:r>
            <a:r>
              <a:rPr lang="cs-CZ" sz="4000" dirty="0"/>
              <a:t> </a:t>
            </a:r>
            <a:r>
              <a:rPr lang="cs-CZ" sz="4000" dirty="0" err="1"/>
              <a:t>group</a:t>
            </a:r>
            <a:r>
              <a:rPr lang="cs-CZ" sz="4000" dirty="0"/>
              <a:t>, </a:t>
            </a:r>
            <a:r>
              <a:rPr lang="cs-CZ" sz="4000" dirty="0" err="1"/>
              <a:t>real</a:t>
            </a:r>
            <a:r>
              <a:rPr lang="cs-CZ" sz="4000" dirty="0"/>
              <a:t> case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6CA7A1B-2D19-BB00-2D55-807C20DFF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3138" y="1658328"/>
            <a:ext cx="3645724" cy="4834547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4F8CDD04-81DA-6261-CD77-F372A3386340}"/>
              </a:ext>
            </a:extLst>
          </p:cNvPr>
          <p:cNvSpPr txBox="1"/>
          <p:nvPr/>
        </p:nvSpPr>
        <p:spPr>
          <a:xfrm>
            <a:off x="8863875" y="1536700"/>
            <a:ext cx="97862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Group</a:t>
            </a:r>
          </a:p>
          <a:p>
            <a:r>
              <a:rPr lang="cs-CZ" sz="2000" dirty="0"/>
              <a:t>A</a:t>
            </a:r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r>
              <a:rPr lang="cs-CZ" sz="2000" dirty="0"/>
              <a:t>B</a:t>
            </a:r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r>
              <a:rPr lang="cs-CZ" sz="2000" dirty="0"/>
              <a:t>AB</a:t>
            </a:r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r>
              <a:rPr lang="cs-CZ" sz="2000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4093001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2723F8-F9EE-0152-58F0-3F8BD75A6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300" y="309820"/>
            <a:ext cx="10515600" cy="612775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Blood</a:t>
            </a:r>
            <a:r>
              <a:rPr lang="cs-CZ" dirty="0"/>
              <a:t> </a:t>
            </a:r>
            <a:r>
              <a:rPr lang="cs-CZ" dirty="0" err="1"/>
              <a:t>groups</a:t>
            </a:r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B40FC94F-A8AA-B38A-9313-FC50A8E19D4A}"/>
              </a:ext>
            </a:extLst>
          </p:cNvPr>
          <p:cNvSpPr txBox="1"/>
          <p:nvPr/>
        </p:nvSpPr>
        <p:spPr>
          <a:xfrm>
            <a:off x="368300" y="1012954"/>
            <a:ext cx="4572000" cy="5438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Many </a:t>
            </a:r>
            <a:r>
              <a:rPr lang="cs-CZ" sz="2400" dirty="0" err="1"/>
              <a:t>method</a:t>
            </a:r>
            <a:r>
              <a:rPr lang="cs-CZ" sz="2400" dirty="0"/>
              <a:t> </a:t>
            </a:r>
            <a:r>
              <a:rPr lang="cs-CZ" sz="2400" dirty="0" err="1"/>
              <a:t>for</a:t>
            </a:r>
            <a:r>
              <a:rPr lang="cs-CZ" sz="2400" dirty="0"/>
              <a:t> </a:t>
            </a:r>
            <a:r>
              <a:rPr lang="cs-CZ" sz="2400" dirty="0" err="1"/>
              <a:t>blood</a:t>
            </a:r>
            <a:r>
              <a:rPr lang="cs-CZ" sz="2400" dirty="0"/>
              <a:t> </a:t>
            </a:r>
            <a:r>
              <a:rPr lang="cs-CZ" sz="2400" dirty="0" err="1"/>
              <a:t>group</a:t>
            </a:r>
            <a:r>
              <a:rPr lang="cs-CZ" sz="2400" dirty="0"/>
              <a:t> </a:t>
            </a:r>
            <a:r>
              <a:rPr lang="cs-CZ" sz="2400" dirty="0" err="1"/>
              <a:t>were</a:t>
            </a:r>
            <a:r>
              <a:rPr lang="cs-CZ" sz="2400" dirty="0"/>
              <a:t> </a:t>
            </a:r>
            <a:r>
              <a:rPr lang="cs-CZ" sz="2400" dirty="0" err="1"/>
              <a:t>developed</a:t>
            </a:r>
            <a:r>
              <a:rPr lang="cs-CZ" sz="2400" dirty="0"/>
              <a:t> </a:t>
            </a:r>
            <a:r>
              <a:rPr lang="cs-CZ" sz="2400" dirty="0" err="1"/>
              <a:t>for</a:t>
            </a:r>
            <a:r>
              <a:rPr lang="cs-CZ" sz="2400" dirty="0"/>
              <a:t> </a:t>
            </a:r>
            <a:r>
              <a:rPr lang="cs-CZ" sz="2400" dirty="0" err="1"/>
              <a:t>different</a:t>
            </a:r>
            <a:r>
              <a:rPr lang="cs-CZ" sz="2400" dirty="0"/>
              <a:t> </a:t>
            </a:r>
            <a:r>
              <a:rPr lang="cs-CZ" sz="2400" dirty="0" err="1"/>
              <a:t>purposes</a:t>
            </a:r>
            <a:r>
              <a:rPr lang="cs-CZ" sz="2400" dirty="0"/>
              <a:t> </a:t>
            </a:r>
            <a:r>
              <a:rPr lang="cs-CZ" sz="2400" dirty="0" err="1"/>
              <a:t>depending</a:t>
            </a:r>
            <a:r>
              <a:rPr lang="cs-CZ" sz="2400" dirty="0"/>
              <a:t> </a:t>
            </a:r>
            <a:r>
              <a:rPr lang="cs-CZ" sz="2400" dirty="0" err="1"/>
              <a:t>mainly</a:t>
            </a:r>
            <a:r>
              <a:rPr lang="cs-CZ" sz="2400" dirty="0"/>
              <a:t> on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amount</a:t>
            </a:r>
            <a:r>
              <a:rPr lang="cs-CZ" sz="2400" dirty="0"/>
              <a:t> of </a:t>
            </a:r>
            <a:r>
              <a:rPr lang="cs-CZ" sz="2400" dirty="0" err="1"/>
              <a:t>material</a:t>
            </a:r>
            <a:r>
              <a:rPr lang="cs-CZ" sz="2400" dirty="0"/>
              <a:t>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cs-CZ" sz="2400" dirty="0" err="1"/>
              <a:t>Therkelsen</a:t>
            </a:r>
            <a:endParaRPr lang="cs-CZ" sz="24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cs-CZ" sz="2400" dirty="0" err="1"/>
              <a:t>Absorption-elution</a:t>
            </a:r>
            <a:endParaRPr lang="cs-CZ" sz="24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cs-CZ" sz="2400" dirty="0" err="1"/>
              <a:t>Mixed</a:t>
            </a:r>
            <a:r>
              <a:rPr lang="cs-CZ" sz="2400" dirty="0"/>
              <a:t> </a:t>
            </a:r>
            <a:r>
              <a:rPr lang="cs-CZ" sz="2400" dirty="0" err="1"/>
              <a:t>agglutination</a:t>
            </a:r>
            <a:endParaRPr lang="cs-CZ" sz="24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0" lvl="1"/>
            <a:r>
              <a:rPr lang="cs-CZ" sz="2400" dirty="0" err="1"/>
              <a:t>Histochemical</a:t>
            </a:r>
            <a:r>
              <a:rPr lang="cs-CZ" sz="2400" dirty="0"/>
              <a:t> </a:t>
            </a:r>
            <a:r>
              <a:rPr lang="cs-CZ" sz="2400" dirty="0" err="1"/>
              <a:t>proof</a:t>
            </a:r>
            <a:r>
              <a:rPr lang="cs-CZ" sz="2400" dirty="0"/>
              <a:t>:</a:t>
            </a:r>
          </a:p>
          <a:p>
            <a:pPr marL="0" lvl="1"/>
            <a:r>
              <a:rPr lang="en-US" sz="2400" dirty="0"/>
              <a:t>In cases where blood cannot be collected (extensive traumatic devastation or putrefactive decomposition)</a:t>
            </a:r>
            <a:r>
              <a:rPr lang="cs-CZ" sz="2400" dirty="0"/>
              <a:t>. </a:t>
            </a:r>
            <a:r>
              <a:rPr lang="en-US" sz="2400" dirty="0"/>
              <a:t>Agglutinogens also present on the endothelium</a:t>
            </a:r>
            <a:endParaRPr lang="cs-CZ" sz="24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311EC3A-FD3E-D1A3-CB14-E19FDBB6F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5100" y="1384300"/>
            <a:ext cx="5730551" cy="429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7607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2723F8-F9EE-0152-58F0-3F8BD75A6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Blood</a:t>
            </a:r>
            <a:r>
              <a:rPr lang="cs-CZ" dirty="0"/>
              <a:t> </a:t>
            </a:r>
            <a:r>
              <a:rPr lang="cs-CZ" dirty="0" err="1"/>
              <a:t>different</a:t>
            </a:r>
            <a:r>
              <a:rPr lang="cs-CZ" dirty="0"/>
              <a:t> </a:t>
            </a:r>
            <a:r>
              <a:rPr lang="cs-CZ" dirty="0" err="1"/>
              <a:t>origin</a:t>
            </a:r>
            <a:r>
              <a:rPr lang="cs-CZ" dirty="0"/>
              <a:t> - </a:t>
            </a:r>
            <a:r>
              <a:rPr lang="cs-CZ" dirty="0" err="1"/>
              <a:t>menstrual</a:t>
            </a:r>
            <a:r>
              <a:rPr lang="cs-CZ" dirty="0"/>
              <a:t> 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3F72C5D-3A8F-C903-1982-477BF78F7026}"/>
              </a:ext>
            </a:extLst>
          </p:cNvPr>
          <p:cNvSpPr txBox="1"/>
          <p:nvPr/>
        </p:nvSpPr>
        <p:spPr>
          <a:xfrm>
            <a:off x="838200" y="2305734"/>
            <a:ext cx="77724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Proof can be made microscopically</a:t>
            </a:r>
            <a:endParaRPr lang="cs-CZ" sz="2800" dirty="0"/>
          </a:p>
          <a:p>
            <a:r>
              <a:rPr lang="en-US" sz="2800" dirty="0"/>
              <a:t>By staining the glycogen contained in vaginal cells</a:t>
            </a:r>
            <a:endParaRPr lang="cs-CZ" sz="2800" dirty="0"/>
          </a:p>
          <a:p>
            <a:r>
              <a:rPr lang="en-US" sz="2800" dirty="0"/>
              <a:t>By determination of fibrinolysin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6370063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2723F8-F9EE-0152-58F0-3F8BD75A6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Blood</a:t>
            </a:r>
            <a:r>
              <a:rPr lang="cs-CZ" dirty="0"/>
              <a:t> </a:t>
            </a:r>
            <a:r>
              <a:rPr lang="cs-CZ" dirty="0" err="1"/>
              <a:t>different</a:t>
            </a:r>
            <a:r>
              <a:rPr lang="cs-CZ" dirty="0"/>
              <a:t> </a:t>
            </a:r>
            <a:r>
              <a:rPr lang="cs-CZ" dirty="0" err="1"/>
              <a:t>origin</a:t>
            </a:r>
            <a:r>
              <a:rPr lang="cs-CZ" dirty="0"/>
              <a:t> – </a:t>
            </a:r>
            <a:r>
              <a:rPr lang="cs-CZ" dirty="0" err="1"/>
              <a:t>pregnancy</a:t>
            </a:r>
            <a:r>
              <a:rPr lang="cs-CZ" dirty="0"/>
              <a:t> </a:t>
            </a:r>
            <a:r>
              <a:rPr lang="cs-CZ" dirty="0" err="1"/>
              <a:t>blood</a:t>
            </a:r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AF49F24B-7AC8-1381-BB61-6E819CF49EAA}"/>
              </a:ext>
            </a:extLst>
          </p:cNvPr>
          <p:cNvSpPr txBox="1"/>
          <p:nvPr/>
        </p:nvSpPr>
        <p:spPr>
          <a:xfrm>
            <a:off x="838200" y="1989435"/>
            <a:ext cx="9398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Pregnancy tests (</a:t>
            </a:r>
            <a:r>
              <a:rPr lang="en-US" sz="2800" dirty="0" err="1"/>
              <a:t>immunoanalysis</a:t>
            </a:r>
            <a:r>
              <a:rPr lang="en-US" sz="2800" dirty="0"/>
              <a:t> using specific antibodies)</a:t>
            </a:r>
            <a:r>
              <a:rPr lang="cs-CZ" sz="2800" dirty="0"/>
              <a:t>.</a:t>
            </a:r>
          </a:p>
          <a:p>
            <a:r>
              <a:rPr lang="en-US" sz="2800" dirty="0"/>
              <a:t>It is a qualitative detection of human chorionic gonadotropin</a:t>
            </a:r>
            <a:r>
              <a:rPr lang="cs-CZ" sz="2800" dirty="0"/>
              <a:t>. </a:t>
            </a:r>
            <a:r>
              <a:rPr lang="cs-CZ" sz="2800" dirty="0" err="1"/>
              <a:t>Can</a:t>
            </a:r>
            <a:r>
              <a:rPr lang="cs-CZ" sz="2800" dirty="0"/>
              <a:t> </a:t>
            </a:r>
            <a:r>
              <a:rPr lang="cs-CZ" sz="2800" dirty="0" err="1"/>
              <a:t>be</a:t>
            </a:r>
            <a:r>
              <a:rPr lang="cs-CZ" sz="2800" dirty="0"/>
              <a:t> </a:t>
            </a:r>
            <a:r>
              <a:rPr lang="cs-CZ" sz="2800" dirty="0" err="1"/>
              <a:t>used</a:t>
            </a:r>
            <a:r>
              <a:rPr lang="cs-CZ" sz="2800" dirty="0"/>
              <a:t> a</a:t>
            </a:r>
            <a:r>
              <a:rPr lang="en-US" sz="2800" dirty="0" err="1"/>
              <a:t>lso</a:t>
            </a:r>
            <a:r>
              <a:rPr lang="en-US" sz="2800" dirty="0"/>
              <a:t> for determining pregnancy urine</a:t>
            </a:r>
            <a:r>
              <a:rPr lang="cs-CZ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629122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2723F8-F9EE-0152-58F0-3F8BD75A6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Blood</a:t>
            </a:r>
            <a:r>
              <a:rPr lang="cs-CZ" dirty="0"/>
              <a:t> </a:t>
            </a:r>
            <a:r>
              <a:rPr lang="cs-CZ" dirty="0" err="1"/>
              <a:t>different</a:t>
            </a:r>
            <a:r>
              <a:rPr lang="cs-CZ" dirty="0"/>
              <a:t> </a:t>
            </a:r>
            <a:r>
              <a:rPr lang="cs-CZ" dirty="0" err="1"/>
              <a:t>origin</a:t>
            </a:r>
            <a:r>
              <a:rPr lang="cs-CZ" dirty="0"/>
              <a:t> – </a:t>
            </a:r>
            <a:r>
              <a:rPr lang="cs-CZ" dirty="0" err="1"/>
              <a:t>fetal</a:t>
            </a:r>
            <a:r>
              <a:rPr lang="cs-CZ" dirty="0"/>
              <a:t>, </a:t>
            </a:r>
            <a:r>
              <a:rPr lang="cs-CZ" dirty="0" err="1"/>
              <a:t>newborn</a:t>
            </a:r>
            <a:r>
              <a:rPr lang="cs-CZ" dirty="0"/>
              <a:t>, infant </a:t>
            </a:r>
            <a:r>
              <a:rPr lang="cs-CZ" dirty="0" err="1"/>
              <a:t>blood</a:t>
            </a:r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DEE4535-FB74-C7A6-A3C5-CBEDD3B9C1F0}"/>
              </a:ext>
            </a:extLst>
          </p:cNvPr>
          <p:cNvSpPr txBox="1"/>
          <p:nvPr/>
        </p:nvSpPr>
        <p:spPr>
          <a:xfrm>
            <a:off x="838200" y="2476500"/>
            <a:ext cx="1038860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Detection of alpha-1-fetoprotein (concentration reaches a maximum between 11-14 weeks of intrauterine life, does not occur in children older than 6-7 months)</a:t>
            </a:r>
            <a:r>
              <a:rPr lang="cs-CZ" sz="2800" dirty="0"/>
              <a:t>.</a:t>
            </a:r>
          </a:p>
          <a:p>
            <a:r>
              <a:rPr lang="en-US" sz="2800" dirty="0"/>
              <a:t>Examination of fetal hemoglobin</a:t>
            </a:r>
            <a:r>
              <a:rPr lang="cs-CZ" sz="2800" dirty="0"/>
              <a:t> (</a:t>
            </a:r>
            <a:r>
              <a:rPr lang="cs-CZ" sz="2800" dirty="0" err="1"/>
              <a:t>HbF</a:t>
            </a:r>
            <a:r>
              <a:rPr lang="cs-CZ" sz="2800" dirty="0"/>
              <a:t>)</a:t>
            </a:r>
            <a:r>
              <a:rPr lang="en-US" sz="2800" dirty="0"/>
              <a:t>, which is characterized by significant alkali </a:t>
            </a:r>
            <a:r>
              <a:rPr lang="en-US" sz="2800" dirty="0" err="1"/>
              <a:t>resistence</a:t>
            </a:r>
            <a:r>
              <a:rPr lang="cs-CZ" sz="2800" dirty="0"/>
              <a:t>. </a:t>
            </a:r>
            <a:r>
              <a:rPr lang="cs-CZ" sz="2800" dirty="0" err="1"/>
              <a:t>HbF</a:t>
            </a:r>
            <a:r>
              <a:rPr lang="cs-CZ" sz="2800" dirty="0"/>
              <a:t> in </a:t>
            </a:r>
            <a:r>
              <a:rPr lang="cs-CZ" sz="2800" dirty="0" err="1"/>
              <a:t>alkali</a:t>
            </a:r>
            <a:r>
              <a:rPr lang="cs-CZ" sz="2800" dirty="0"/>
              <a:t> solution </a:t>
            </a:r>
            <a:r>
              <a:rPr lang="cs-CZ" sz="2800" dirty="0" err="1"/>
              <a:t>is</a:t>
            </a:r>
            <a:r>
              <a:rPr lang="cs-CZ" sz="2800" dirty="0"/>
              <a:t> pinky </a:t>
            </a:r>
            <a:r>
              <a:rPr lang="cs-CZ" sz="2800" dirty="0" err="1"/>
              <a:t>while</a:t>
            </a:r>
            <a:r>
              <a:rPr lang="cs-CZ" sz="2800" dirty="0"/>
              <a:t> hemoglobin of </a:t>
            </a:r>
            <a:r>
              <a:rPr lang="cs-CZ" sz="2800" dirty="0" err="1"/>
              <a:t>adult</a:t>
            </a:r>
            <a:r>
              <a:rPr lang="cs-CZ" sz="2800" dirty="0"/>
              <a:t> </a:t>
            </a:r>
            <a:r>
              <a:rPr lang="cs-CZ" sz="2800" dirty="0" err="1"/>
              <a:t>persons</a:t>
            </a:r>
            <a:r>
              <a:rPr lang="cs-CZ" sz="2800" dirty="0"/>
              <a:t> </a:t>
            </a:r>
            <a:r>
              <a:rPr lang="en-US" sz="2800" dirty="0"/>
              <a:t>will be yellow-brown because it is less stable and will convert into hematin.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2613921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2723F8-F9EE-0152-58F0-3F8BD75A6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39725"/>
            <a:ext cx="10515600" cy="739775"/>
          </a:xfrm>
        </p:spPr>
        <p:txBody>
          <a:bodyPr/>
          <a:lstStyle/>
          <a:p>
            <a:r>
              <a:rPr lang="cs-CZ" dirty="0"/>
              <a:t>Semen </a:t>
            </a:r>
            <a:r>
              <a:rPr lang="cs-CZ" dirty="0" err="1"/>
              <a:t>spots</a:t>
            </a:r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D2F0A46-3C7D-0A02-6609-AC433679F9AF}"/>
              </a:ext>
            </a:extLst>
          </p:cNvPr>
          <p:cNvSpPr txBox="1"/>
          <p:nvPr/>
        </p:nvSpPr>
        <p:spPr>
          <a:xfrm>
            <a:off x="304800" y="1192003"/>
            <a:ext cx="5700582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 dirty="0"/>
              <a:t>D</a:t>
            </a:r>
            <a:r>
              <a:rPr lang="en-US" sz="2800" dirty="0" err="1"/>
              <a:t>irect</a:t>
            </a:r>
            <a:r>
              <a:rPr lang="en-US" sz="2800" dirty="0"/>
              <a:t> evidence - we look for sperm under a microscope</a:t>
            </a:r>
            <a:endParaRPr lang="cs-CZ" sz="2800" dirty="0"/>
          </a:p>
          <a:p>
            <a:endParaRPr lang="cs-CZ" sz="2800" dirty="0"/>
          </a:p>
          <a:p>
            <a:endParaRPr lang="cs-CZ" sz="2800" dirty="0"/>
          </a:p>
          <a:p>
            <a:endParaRPr lang="cs-CZ" sz="2800" dirty="0"/>
          </a:p>
          <a:p>
            <a:endParaRPr lang="cs-CZ" sz="2800" dirty="0"/>
          </a:p>
          <a:p>
            <a:endParaRPr lang="cs-CZ" sz="2800" dirty="0"/>
          </a:p>
        </p:txBody>
      </p:sp>
      <p:grpSp>
        <p:nvGrpSpPr>
          <p:cNvPr id="21" name="Skupina 20">
            <a:extLst>
              <a:ext uri="{FF2B5EF4-FFF2-40B4-BE49-F238E27FC236}">
                <a16:creationId xmlns:a16="http://schemas.microsoft.com/office/drawing/2014/main" id="{EA1C2410-5261-407A-3265-58A59DB457D7}"/>
              </a:ext>
            </a:extLst>
          </p:cNvPr>
          <p:cNvGrpSpPr/>
          <p:nvPr/>
        </p:nvGrpSpPr>
        <p:grpSpPr>
          <a:xfrm>
            <a:off x="6426200" y="862805"/>
            <a:ext cx="4182331" cy="2527300"/>
            <a:chOff x="5911766" y="1320800"/>
            <a:chExt cx="4607865" cy="3272775"/>
          </a:xfrm>
        </p:grpSpPr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830A39A2-CB87-39C7-A217-5EA8029EF8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11766" y="1320800"/>
              <a:ext cx="4607865" cy="3272775"/>
            </a:xfrm>
            <a:prstGeom prst="rect">
              <a:avLst/>
            </a:prstGeom>
          </p:spPr>
        </p:pic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41BA1CA7-B8CD-94CD-F209-C204AE7C85F6}"/>
                </a:ext>
              </a:extLst>
            </p:cNvPr>
            <p:cNvSpPr txBox="1"/>
            <p:nvPr/>
          </p:nvSpPr>
          <p:spPr>
            <a:xfrm>
              <a:off x="7493000" y="1374169"/>
              <a:ext cx="9941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400" dirty="0" err="1"/>
                <a:t>Sperm</a:t>
              </a:r>
              <a:endParaRPr lang="cs-CZ" sz="2400" dirty="0"/>
            </a:p>
          </p:txBody>
        </p:sp>
        <p:cxnSp>
          <p:nvCxnSpPr>
            <p:cNvPr id="9" name="Přímá spojnice se šipkou 8">
              <a:extLst>
                <a:ext uri="{FF2B5EF4-FFF2-40B4-BE49-F238E27FC236}">
                  <a16:creationId xmlns:a16="http://schemas.microsoft.com/office/drawing/2014/main" id="{0ABE9BD4-E3BD-ED6D-24AA-98D3CCA9D8F9}"/>
                </a:ext>
              </a:extLst>
            </p:cNvPr>
            <p:cNvCxnSpPr/>
            <p:nvPr/>
          </p:nvCxnSpPr>
          <p:spPr>
            <a:xfrm flipH="1">
              <a:off x="7150100" y="1835834"/>
              <a:ext cx="698500" cy="6025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Přímá spojnice se šipkou 9">
              <a:extLst>
                <a:ext uri="{FF2B5EF4-FFF2-40B4-BE49-F238E27FC236}">
                  <a16:creationId xmlns:a16="http://schemas.microsoft.com/office/drawing/2014/main" id="{79C1F7D3-F3E4-5414-868F-4CCECA40C6B7}"/>
                </a:ext>
              </a:extLst>
            </p:cNvPr>
            <p:cNvCxnSpPr>
              <a:cxnSpLocks/>
            </p:cNvCxnSpPr>
            <p:nvPr/>
          </p:nvCxnSpPr>
          <p:spPr>
            <a:xfrm>
              <a:off x="8487183" y="1605001"/>
              <a:ext cx="599751" cy="28420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Přímá spojnice se šipkou 14">
              <a:extLst>
                <a:ext uri="{FF2B5EF4-FFF2-40B4-BE49-F238E27FC236}">
                  <a16:creationId xmlns:a16="http://schemas.microsoft.com/office/drawing/2014/main" id="{A08C0B1C-A580-7E96-7A5E-DC238B596767}"/>
                </a:ext>
              </a:extLst>
            </p:cNvPr>
            <p:cNvCxnSpPr>
              <a:cxnSpLocks/>
            </p:cNvCxnSpPr>
            <p:nvPr/>
          </p:nvCxnSpPr>
          <p:spPr>
            <a:xfrm>
              <a:off x="8215698" y="1889203"/>
              <a:ext cx="407602" cy="101086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Přímá spojnice se šipkou 17">
              <a:extLst>
                <a:ext uri="{FF2B5EF4-FFF2-40B4-BE49-F238E27FC236}">
                  <a16:creationId xmlns:a16="http://schemas.microsoft.com/office/drawing/2014/main" id="{0D06E733-E70F-2476-A980-3E4E4F6EC4A2}"/>
                </a:ext>
              </a:extLst>
            </p:cNvPr>
            <p:cNvCxnSpPr>
              <a:cxnSpLocks/>
            </p:cNvCxnSpPr>
            <p:nvPr/>
          </p:nvCxnSpPr>
          <p:spPr>
            <a:xfrm>
              <a:off x="7990091" y="1889203"/>
              <a:ext cx="10909" cy="19334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Obrázek 21">
            <a:extLst>
              <a:ext uri="{FF2B5EF4-FFF2-40B4-BE49-F238E27FC236}">
                <a16:creationId xmlns:a16="http://schemas.microsoft.com/office/drawing/2014/main" id="{AC594BD9-EE93-7C1B-8760-F84DB753F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410" y="3933831"/>
            <a:ext cx="7116426" cy="2772701"/>
          </a:xfrm>
          <a:prstGeom prst="rect">
            <a:avLst/>
          </a:prstGeom>
        </p:spPr>
      </p:pic>
      <p:sp>
        <p:nvSpPr>
          <p:cNvPr id="24" name="TextovéPole 23">
            <a:extLst>
              <a:ext uri="{FF2B5EF4-FFF2-40B4-BE49-F238E27FC236}">
                <a16:creationId xmlns:a16="http://schemas.microsoft.com/office/drawing/2014/main" id="{CCF3F247-AD1F-D891-595A-628C27042148}"/>
              </a:ext>
            </a:extLst>
          </p:cNvPr>
          <p:cNvSpPr txBox="1"/>
          <p:nvPr/>
        </p:nvSpPr>
        <p:spPr>
          <a:xfrm>
            <a:off x="209847" y="2333156"/>
            <a:ext cx="555423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Indirect evidence – we detect substances contained in seminal plasma: acidic phosphatase, </a:t>
            </a:r>
            <a:r>
              <a:rPr lang="en-US" sz="2400" dirty="0" err="1"/>
              <a:t>spermin</a:t>
            </a:r>
            <a:r>
              <a:rPr lang="en-US" sz="2400" dirty="0"/>
              <a:t> or specific prostate antigen</a:t>
            </a:r>
            <a:r>
              <a:rPr lang="cs-CZ" sz="2400" dirty="0"/>
              <a:t> (PSA)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107769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2723F8-F9EE-0152-58F0-3F8BD75A6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Proof</a:t>
            </a:r>
            <a:r>
              <a:rPr lang="cs-CZ" dirty="0"/>
              <a:t> of </a:t>
            </a:r>
            <a:r>
              <a:rPr lang="cs-CZ" dirty="0" err="1"/>
              <a:t>saliva</a:t>
            </a:r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C8BBD1B-9494-E90D-0BBD-2102C7DEBC3B}"/>
              </a:ext>
            </a:extLst>
          </p:cNvPr>
          <p:cNvSpPr txBox="1"/>
          <p:nvPr/>
        </p:nvSpPr>
        <p:spPr>
          <a:xfrm>
            <a:off x="838200" y="1690688"/>
            <a:ext cx="99695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Saliva detection is based on </a:t>
            </a:r>
            <a:endParaRPr lang="cs-CZ" sz="2800" dirty="0"/>
          </a:p>
          <a:p>
            <a:r>
              <a:rPr lang="en-US" sz="2800" dirty="0"/>
              <a:t>the enzymatic activity of alpha-amylase – hydrolytically cleaving polysaccharides</a:t>
            </a:r>
            <a:endParaRPr lang="cs-CZ" sz="2800" dirty="0"/>
          </a:p>
          <a:p>
            <a:r>
              <a:rPr lang="cs-CZ" sz="2800" dirty="0" err="1"/>
              <a:t>Immunologiec</a:t>
            </a:r>
            <a:r>
              <a:rPr lang="cs-CZ" sz="2800" dirty="0"/>
              <a:t>- </a:t>
            </a:r>
            <a:r>
              <a:rPr lang="cs-CZ" sz="2800" dirty="0" err="1"/>
              <a:t>reactikon</a:t>
            </a:r>
            <a:r>
              <a:rPr lang="cs-CZ" sz="2800" dirty="0"/>
              <a:t> of </a:t>
            </a:r>
            <a:r>
              <a:rPr lang="cs-CZ" sz="2800" dirty="0" err="1"/>
              <a:t>monoclonal</a:t>
            </a:r>
            <a:r>
              <a:rPr lang="cs-CZ" sz="2800" dirty="0"/>
              <a:t> </a:t>
            </a:r>
            <a:r>
              <a:rPr lang="cs-CZ" sz="2800" dirty="0" err="1"/>
              <a:t>antbodies</a:t>
            </a:r>
            <a:r>
              <a:rPr lang="cs-CZ" sz="2800" dirty="0"/>
              <a:t> </a:t>
            </a:r>
            <a:r>
              <a:rPr lang="cs-CZ" sz="2800" dirty="0" err="1"/>
              <a:t>against</a:t>
            </a:r>
            <a:r>
              <a:rPr lang="cs-CZ" sz="2800" dirty="0"/>
              <a:t> </a:t>
            </a:r>
            <a:r>
              <a:rPr lang="cs-CZ" sz="2800" dirty="0" err="1"/>
              <a:t>human</a:t>
            </a:r>
            <a:r>
              <a:rPr lang="cs-CZ" sz="2800" dirty="0"/>
              <a:t> alfa amylase</a:t>
            </a:r>
          </a:p>
        </p:txBody>
      </p:sp>
    </p:spTree>
    <p:extLst>
      <p:ext uri="{BB962C8B-B14F-4D97-AF65-F5344CB8AC3E}">
        <p14:creationId xmlns:p14="http://schemas.microsoft.com/office/powerpoint/2010/main" val="20286873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B609E6-631A-B32C-1A0F-428F0E8C2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Urine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F9556813-20AE-835E-9415-3FE9EFB3C899}"/>
              </a:ext>
            </a:extLst>
          </p:cNvPr>
          <p:cNvSpPr txBox="1"/>
          <p:nvPr/>
        </p:nvSpPr>
        <p:spPr>
          <a:xfrm>
            <a:off x="1079500" y="2069236"/>
            <a:ext cx="1003300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Chromatographic – </a:t>
            </a:r>
            <a:endParaRPr lang="cs-CZ" sz="2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determination of 3 main components of urine (urea, creatinine and hippuric acid)</a:t>
            </a:r>
            <a:endParaRPr lang="cs-CZ" sz="2800" dirty="0"/>
          </a:p>
          <a:p>
            <a:r>
              <a:rPr lang="en-US" sz="2800" dirty="0" err="1"/>
              <a:t>Immunochromatographically</a:t>
            </a:r>
            <a:r>
              <a:rPr lang="en-US" sz="2800" dirty="0"/>
              <a:t> (RSID-urine test) – </a:t>
            </a:r>
            <a:endParaRPr lang="cs-CZ" sz="2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determination of THP (Tamm-Horsfall glycoprotein) - it is a glycoprotein produced in the kidneys - the test does not show cross-reactions with other body fluids or animal urine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1324969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CDB86B-1EB8-6A7C-EE90-769146E0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Stool</a:t>
            </a:r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A3547AD-CFE9-D120-CF32-2419BA744AB4}"/>
              </a:ext>
            </a:extLst>
          </p:cNvPr>
          <p:cNvSpPr txBox="1"/>
          <p:nvPr/>
        </p:nvSpPr>
        <p:spPr>
          <a:xfrm>
            <a:off x="838200" y="2099667"/>
            <a:ext cx="98298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Detection of stercobilin by a sublimate solution, after the addition of which a brick-red coloration of the stain occurs</a:t>
            </a:r>
            <a:r>
              <a:rPr lang="cs-CZ" sz="280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Stercobilin can also be detected by chromatography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8367665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58A387-4A11-D4C4-AAC2-474812D75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Amniotic</a:t>
            </a:r>
            <a:r>
              <a:rPr lang="cs-CZ" dirty="0"/>
              <a:t> fluid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19BA7D9A-25B2-9514-3160-5715CCCDA92F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939800" y="1592964"/>
            <a:ext cx="9436100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Microscopically</a:t>
            </a:r>
            <a:r>
              <a:rPr kumimoji="0" lang="cs-CZ" altLang="cs-CZ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– 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cs-CZ" altLang="cs-CZ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cells</a:t>
            </a:r>
            <a:r>
              <a:rPr kumimoji="0" lang="cs-CZ" altLang="cs-CZ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of </a:t>
            </a:r>
            <a:r>
              <a:rPr kumimoji="0" lang="cs-CZ" altLang="cs-CZ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vernix</a:t>
            </a:r>
            <a:r>
              <a:rPr kumimoji="0" lang="cs-CZ" altLang="cs-CZ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casesosa</a:t>
            </a:r>
            <a:r>
              <a:rPr kumimoji="0" lang="cs-CZ" altLang="cs-CZ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cs-CZ" altLang="cs-CZ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meconium</a:t>
            </a:r>
            <a:r>
              <a:rPr kumimoji="0" lang="cs-CZ" altLang="cs-CZ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bodies</a:t>
            </a:r>
            <a:r>
              <a:rPr kumimoji="0" lang="cs-CZ" altLang="cs-CZ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lanugo </a:t>
            </a:r>
            <a:r>
              <a:rPr kumimoji="0" lang="cs-CZ" altLang="cs-CZ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hairs</a:t>
            </a:r>
            <a:r>
              <a:rPr kumimoji="0" lang="cs-CZ" altLang="cs-CZ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</a:t>
            </a:r>
            <a:r>
              <a:rPr kumimoji="0" lang="cs-CZ" altLang="cs-CZ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</a:t>
            </a:r>
            <a:r>
              <a:rPr kumimoji="0" lang="cs-CZ" altLang="cs-CZ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microscopic</a:t>
            </a:r>
            <a:r>
              <a:rPr kumimoji="0" lang="cs-CZ" altLang="cs-CZ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image </a:t>
            </a:r>
            <a:r>
              <a:rPr kumimoji="0" lang="cs-CZ" altLang="cs-CZ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is</a:t>
            </a:r>
            <a:r>
              <a:rPr kumimoji="0" lang="cs-CZ" altLang="cs-CZ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usually</a:t>
            </a:r>
            <a:r>
              <a:rPr kumimoji="0" lang="cs-CZ" altLang="cs-CZ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not very </a:t>
            </a:r>
            <a:r>
              <a:rPr kumimoji="0" lang="cs-CZ" altLang="cs-CZ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conclusive</a:t>
            </a:r>
            <a:r>
              <a:rPr kumimoji="0" lang="cs-CZ" altLang="cs-CZ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Detection</a:t>
            </a:r>
            <a:r>
              <a:rPr kumimoji="0" lang="cs-CZ" altLang="cs-CZ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of </a:t>
            </a:r>
            <a:r>
              <a:rPr kumimoji="0" lang="cs-CZ" altLang="cs-CZ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placental</a:t>
            </a:r>
            <a:r>
              <a:rPr kumimoji="0" lang="cs-CZ" altLang="cs-CZ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alkaline</a:t>
            </a:r>
            <a:r>
              <a:rPr kumimoji="0" lang="cs-CZ" altLang="cs-CZ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phosphatase</a:t>
            </a:r>
            <a:r>
              <a:rPr kumimoji="0" lang="cs-CZ" altLang="cs-CZ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- 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cs-CZ" altLang="cs-CZ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Placental</a:t>
            </a:r>
            <a:r>
              <a:rPr kumimoji="0" lang="cs-CZ" altLang="cs-CZ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alkaline</a:t>
            </a:r>
            <a:r>
              <a:rPr kumimoji="0" lang="cs-CZ" altLang="cs-CZ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phosphatase</a:t>
            </a:r>
            <a:r>
              <a:rPr kumimoji="0" lang="cs-CZ" altLang="cs-CZ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is</a:t>
            </a:r>
            <a:r>
              <a:rPr kumimoji="0" lang="cs-CZ" altLang="cs-CZ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thermostable</a:t>
            </a:r>
            <a:r>
              <a:rPr kumimoji="0" lang="cs-CZ" altLang="cs-CZ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cs-CZ" altLang="cs-CZ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</a:t>
            </a:r>
            <a:r>
              <a:rPr kumimoji="0" lang="cs-CZ" altLang="cs-CZ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demonstrate</a:t>
            </a:r>
            <a:r>
              <a:rPr kumimoji="0" lang="cs-CZ" altLang="cs-CZ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it</a:t>
            </a:r>
            <a:r>
              <a:rPr kumimoji="0" lang="cs-CZ" altLang="cs-CZ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after</a:t>
            </a:r>
            <a:r>
              <a:rPr kumimoji="0" lang="cs-CZ" altLang="cs-CZ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inhibition</a:t>
            </a:r>
            <a:r>
              <a:rPr kumimoji="0" lang="cs-CZ" altLang="cs-CZ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of </a:t>
            </a:r>
            <a:r>
              <a:rPr kumimoji="0" lang="cs-CZ" altLang="cs-CZ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thermolabile</a:t>
            </a:r>
            <a:r>
              <a:rPr kumimoji="0" lang="cs-CZ" altLang="cs-CZ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alkaline</a:t>
            </a:r>
            <a:r>
              <a:rPr kumimoji="0" lang="cs-CZ" altLang="cs-CZ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phosphatase</a:t>
            </a:r>
            <a:r>
              <a:rPr kumimoji="0" lang="cs-CZ" altLang="cs-CZ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cs-CZ" altLang="cs-CZ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using</a:t>
            </a:r>
            <a:r>
              <a:rPr kumimoji="0" lang="cs-CZ" altLang="cs-CZ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e.g</a:t>
            </a:r>
            <a:r>
              <a:rPr kumimoji="0" lang="cs-CZ" altLang="cs-CZ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</a:t>
            </a:r>
            <a:r>
              <a:rPr kumimoji="0" lang="cs-CZ" altLang="cs-CZ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alpha-naphthyl</a:t>
            </a:r>
            <a:r>
              <a:rPr kumimoji="0" lang="cs-CZ" altLang="cs-CZ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phosphate</a:t>
            </a:r>
            <a:r>
              <a:rPr kumimoji="0" lang="cs-CZ" altLang="cs-CZ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kumimoji="0" lang="cs-CZ" altLang="cs-CZ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diazonium</a:t>
            </a:r>
            <a:r>
              <a:rPr kumimoji="0" lang="cs-CZ" altLang="cs-CZ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salt Fast blue B</a:t>
            </a:r>
            <a:endParaRPr kumimoji="0" lang="cs-CZ" altLang="cs-CZ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8733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CE8285-6522-08C1-7B02-43BDE87DE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Identification of </a:t>
            </a:r>
            <a:r>
              <a:rPr lang="cs-CZ" dirty="0" err="1"/>
              <a:t>spots</a:t>
            </a:r>
            <a:r>
              <a:rPr lang="en-US" dirty="0"/>
              <a:t> of biological origin</a:t>
            </a:r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5CEA652-3CB1-A818-69B7-E3E91DAEF9BA}"/>
              </a:ext>
            </a:extLst>
          </p:cNvPr>
          <p:cNvSpPr txBox="1"/>
          <p:nvPr/>
        </p:nvSpPr>
        <p:spPr>
          <a:xfrm>
            <a:off x="2812473" y="2078183"/>
            <a:ext cx="6331527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Is this a trace of human origin?</a:t>
            </a:r>
            <a:endParaRPr lang="cs-CZ" sz="2800" dirty="0"/>
          </a:p>
          <a:p>
            <a:r>
              <a:rPr lang="en-US" sz="2800" dirty="0"/>
              <a:t>Where does the clue come from</a:t>
            </a:r>
            <a:r>
              <a:rPr lang="en-US" dirty="0"/>
              <a:t>?</a:t>
            </a:r>
            <a:endParaRPr lang="cs-CZ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Blood</a:t>
            </a:r>
            <a:endParaRPr lang="cs-CZ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Semen</a:t>
            </a:r>
            <a:endParaRPr lang="cs-CZ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 err="1"/>
              <a:t>Saliva</a:t>
            </a:r>
            <a:endParaRPr lang="cs-CZ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/>
              <a:t>Urine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Amniotic fluid</a:t>
            </a:r>
            <a:endParaRPr lang="cs-CZ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Stool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9044890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44C300-B22C-858B-D250-F348B6737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14375"/>
          </a:xfrm>
        </p:spPr>
        <p:txBody>
          <a:bodyPr/>
          <a:lstStyle/>
          <a:p>
            <a:r>
              <a:rPr lang="cs-CZ" dirty="0" err="1"/>
              <a:t>Immunochromatographic</a:t>
            </a:r>
            <a:r>
              <a:rPr lang="cs-CZ" dirty="0"/>
              <a:t> </a:t>
            </a:r>
            <a:r>
              <a:rPr lang="cs-CZ" dirty="0" err="1"/>
              <a:t>method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E7B4356-C1E3-BF82-8FDD-BA6FE0263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650" y="931424"/>
            <a:ext cx="8254699" cy="570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1181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D15C009E-9032-7610-8DDF-03C1A925A8BF}"/>
              </a:ext>
            </a:extLst>
          </p:cNvPr>
          <p:cNvSpPr txBox="1"/>
          <p:nvPr/>
        </p:nvSpPr>
        <p:spPr>
          <a:xfrm>
            <a:off x="2070101" y="2578100"/>
            <a:ext cx="7505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/>
              <a:t>DNA/RNA </a:t>
            </a:r>
            <a:r>
              <a:rPr lang="cs-CZ" sz="3200" dirty="0" err="1"/>
              <a:t>should</a:t>
            </a:r>
            <a:r>
              <a:rPr lang="cs-CZ" sz="3200" dirty="0"/>
              <a:t> not </a:t>
            </a:r>
            <a:r>
              <a:rPr lang="cs-CZ" sz="3200" dirty="0" err="1"/>
              <a:t>be</a:t>
            </a:r>
            <a:r>
              <a:rPr lang="cs-CZ" sz="3200" dirty="0"/>
              <a:t> </a:t>
            </a:r>
            <a:r>
              <a:rPr lang="cs-CZ" sz="3200" dirty="0" err="1"/>
              <a:t>forgotten</a:t>
            </a:r>
            <a:r>
              <a:rPr lang="cs-CZ" sz="3200" dirty="0"/>
              <a:t> </a:t>
            </a:r>
          </a:p>
          <a:p>
            <a:pPr algn="ctr"/>
            <a:r>
              <a:rPr lang="cs-CZ" sz="3200" dirty="0" err="1"/>
              <a:t>it</a:t>
            </a:r>
            <a:r>
              <a:rPr lang="cs-CZ" sz="3200" dirty="0"/>
              <a:t> </a:t>
            </a:r>
            <a:r>
              <a:rPr lang="cs-CZ" sz="3200" dirty="0" err="1"/>
              <a:t>solves</a:t>
            </a:r>
            <a:r>
              <a:rPr lang="cs-CZ" sz="3200" dirty="0"/>
              <a:t> </a:t>
            </a:r>
            <a:r>
              <a:rPr lang="cs-CZ" sz="3200" dirty="0" err="1"/>
              <a:t>nearly</a:t>
            </a:r>
            <a:r>
              <a:rPr lang="cs-CZ" sz="3200" dirty="0"/>
              <a:t> </a:t>
            </a:r>
            <a:r>
              <a:rPr lang="cs-CZ" sz="3200" dirty="0" err="1"/>
              <a:t>all</a:t>
            </a:r>
            <a:r>
              <a:rPr lang="cs-CZ" sz="3200" dirty="0"/>
              <a:t> </a:t>
            </a:r>
            <a:r>
              <a:rPr lang="cs-CZ" sz="3200" dirty="0" err="1"/>
              <a:t>laboratory</a:t>
            </a:r>
            <a:r>
              <a:rPr lang="cs-CZ" sz="3200" dirty="0"/>
              <a:t> </a:t>
            </a:r>
            <a:r>
              <a:rPr lang="cs-CZ" sz="3200" dirty="0" err="1"/>
              <a:t>problems</a:t>
            </a:r>
            <a:endParaRPr lang="cs-CZ" sz="3200" dirty="0"/>
          </a:p>
          <a:p>
            <a:pPr algn="ctr"/>
            <a:r>
              <a:rPr lang="cs-CZ" sz="3200" dirty="0"/>
              <a:t>in forensic </a:t>
            </a:r>
            <a:r>
              <a:rPr lang="cs-CZ" sz="3200" dirty="0" err="1"/>
              <a:t>sciences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821057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4FE608-93B9-9A62-39F5-CBDE31E21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Blood</a:t>
            </a:r>
            <a:r>
              <a:rPr lang="cs-CZ" dirty="0"/>
              <a:t> </a:t>
            </a:r>
            <a:r>
              <a:rPr lang="cs-CZ" dirty="0" err="1"/>
              <a:t>stains</a:t>
            </a:r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52A1D78-8CD5-F97C-E47E-C8D51517524C}"/>
              </a:ext>
            </a:extLst>
          </p:cNvPr>
          <p:cNvSpPr txBox="1"/>
          <p:nvPr/>
        </p:nvSpPr>
        <p:spPr>
          <a:xfrm>
            <a:off x="2105891" y="1690687"/>
            <a:ext cx="910243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dirty="0" err="1"/>
              <a:t>Determination</a:t>
            </a:r>
            <a:r>
              <a:rPr lang="cs-CZ" sz="2400" dirty="0"/>
              <a:t> </a:t>
            </a:r>
            <a:r>
              <a:rPr lang="cs-CZ" sz="2400" dirty="0" err="1"/>
              <a:t>if</a:t>
            </a:r>
            <a:r>
              <a:rPr lang="cs-CZ" sz="2400" dirty="0"/>
              <a:t> </a:t>
            </a:r>
            <a:r>
              <a:rPr lang="cs-CZ" sz="2400" dirty="0" err="1"/>
              <a:t>it</a:t>
            </a:r>
            <a:r>
              <a:rPr lang="cs-CZ" sz="2400" dirty="0"/>
              <a:t> </a:t>
            </a:r>
            <a:r>
              <a:rPr lang="cs-CZ" sz="2400" dirty="0" err="1"/>
              <a:t>is</a:t>
            </a:r>
            <a:r>
              <a:rPr lang="cs-CZ" sz="2400" dirty="0"/>
              <a:t> </a:t>
            </a:r>
            <a:r>
              <a:rPr lang="cs-CZ" sz="2400" dirty="0" err="1"/>
              <a:t>blood</a:t>
            </a:r>
            <a:r>
              <a:rPr lang="cs-CZ" sz="2400" dirty="0"/>
              <a:t> (</a:t>
            </a:r>
            <a:r>
              <a:rPr lang="cs-CZ" sz="2400" dirty="0" err="1"/>
              <a:t>blood</a:t>
            </a:r>
            <a:r>
              <a:rPr lang="cs-CZ" sz="2400" dirty="0"/>
              <a:t> evidence):</a:t>
            </a:r>
          </a:p>
          <a:p>
            <a:pPr lvl="1"/>
            <a:r>
              <a:rPr lang="cs-CZ" sz="2400" dirty="0" err="1"/>
              <a:t>orientation</a:t>
            </a:r>
            <a:r>
              <a:rPr lang="cs-CZ" sz="2400" dirty="0"/>
              <a:t> </a:t>
            </a:r>
            <a:r>
              <a:rPr lang="cs-CZ" sz="2400" dirty="0" err="1"/>
              <a:t>tests</a:t>
            </a:r>
            <a:r>
              <a:rPr lang="cs-CZ" sz="2400" dirty="0"/>
              <a:t> and </a:t>
            </a:r>
            <a:r>
              <a:rPr lang="cs-CZ" sz="2400" dirty="0" err="1"/>
              <a:t>specific</a:t>
            </a:r>
            <a:r>
              <a:rPr lang="cs-CZ" sz="2400" dirty="0"/>
              <a:t> </a:t>
            </a:r>
            <a:r>
              <a:rPr lang="cs-CZ" sz="2400" dirty="0" err="1"/>
              <a:t>crystallographic</a:t>
            </a:r>
            <a:r>
              <a:rPr lang="cs-CZ" sz="2400" dirty="0"/>
              <a:t> </a:t>
            </a:r>
            <a:r>
              <a:rPr lang="cs-CZ" sz="2400" dirty="0" err="1"/>
              <a:t>methods</a:t>
            </a:r>
            <a:endParaRPr lang="cs-CZ" sz="2400" dirty="0"/>
          </a:p>
          <a:p>
            <a:r>
              <a:rPr lang="cs-CZ" sz="2400" dirty="0" err="1"/>
              <a:t>Determination</a:t>
            </a:r>
            <a:r>
              <a:rPr lang="cs-CZ" sz="2400" dirty="0"/>
              <a:t> of species </a:t>
            </a:r>
            <a:r>
              <a:rPr lang="cs-CZ" sz="2400" dirty="0" err="1"/>
              <a:t>affiliation</a:t>
            </a:r>
            <a:endParaRPr lang="cs-CZ" sz="2400" dirty="0"/>
          </a:p>
          <a:p>
            <a:pPr lvl="1"/>
            <a:r>
              <a:rPr lang="cs-CZ" sz="2400" dirty="0" err="1"/>
              <a:t>human</a:t>
            </a:r>
            <a:r>
              <a:rPr lang="cs-CZ" sz="2400" dirty="0"/>
              <a:t> protein evidence</a:t>
            </a:r>
          </a:p>
          <a:p>
            <a:r>
              <a:rPr lang="cs-CZ" sz="2400" dirty="0" err="1"/>
              <a:t>Determination</a:t>
            </a:r>
            <a:r>
              <a:rPr lang="cs-CZ" sz="2400" dirty="0"/>
              <a:t> of </a:t>
            </a:r>
            <a:r>
              <a:rPr lang="cs-CZ" sz="2400" dirty="0" err="1"/>
              <a:t>blood</a:t>
            </a:r>
            <a:r>
              <a:rPr lang="cs-CZ" sz="2400" dirty="0"/>
              <a:t> </a:t>
            </a:r>
            <a:r>
              <a:rPr lang="cs-CZ" sz="2400" dirty="0" err="1"/>
              <a:t>group</a:t>
            </a:r>
            <a:endParaRPr lang="cs-CZ" sz="2400" dirty="0"/>
          </a:p>
          <a:p>
            <a:pPr lvl="1"/>
            <a:r>
              <a:rPr lang="cs-CZ" sz="2400" dirty="0"/>
              <a:t>ABO </a:t>
            </a:r>
            <a:r>
              <a:rPr lang="cs-CZ" sz="2400" dirty="0" err="1"/>
              <a:t>system</a:t>
            </a:r>
            <a:r>
              <a:rPr lang="cs-CZ" sz="2400" dirty="0"/>
              <a:t>, </a:t>
            </a:r>
            <a:r>
              <a:rPr lang="cs-CZ" sz="2400" dirty="0" err="1"/>
              <a:t>Rh</a:t>
            </a:r>
            <a:r>
              <a:rPr lang="cs-CZ" sz="2400" dirty="0"/>
              <a:t> </a:t>
            </a:r>
            <a:r>
              <a:rPr lang="cs-CZ" sz="2400" dirty="0" err="1"/>
              <a:t>system</a:t>
            </a:r>
            <a:r>
              <a:rPr lang="cs-CZ" sz="2400" dirty="0"/>
              <a:t>, MN </a:t>
            </a:r>
            <a:r>
              <a:rPr lang="cs-CZ" sz="2400" dirty="0" err="1"/>
              <a:t>system</a:t>
            </a:r>
            <a:r>
              <a:rPr lang="cs-CZ" sz="2400" dirty="0"/>
              <a:t>, </a:t>
            </a:r>
            <a:r>
              <a:rPr lang="cs-CZ" sz="2400" dirty="0" err="1"/>
              <a:t>etc</a:t>
            </a:r>
            <a:r>
              <a:rPr lang="cs-CZ" sz="2400" dirty="0"/>
              <a:t>.</a:t>
            </a:r>
          </a:p>
          <a:p>
            <a:r>
              <a:rPr lang="cs-CZ" sz="2400" dirty="0" err="1"/>
              <a:t>Determination</a:t>
            </a:r>
            <a:r>
              <a:rPr lang="cs-CZ" sz="2400" dirty="0"/>
              <a:t> of </a:t>
            </a:r>
            <a:r>
              <a:rPr lang="cs-CZ" sz="2400" dirty="0" err="1"/>
              <a:t>blood</a:t>
            </a:r>
            <a:r>
              <a:rPr lang="cs-CZ" sz="2400" dirty="0"/>
              <a:t> </a:t>
            </a:r>
            <a:r>
              <a:rPr lang="cs-CZ" sz="2400" dirty="0" err="1"/>
              <a:t>origin</a:t>
            </a:r>
            <a:endParaRPr lang="cs-CZ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 err="1"/>
              <a:t>menstrual</a:t>
            </a:r>
            <a:r>
              <a:rPr lang="cs-CZ" sz="2400" dirty="0"/>
              <a:t> </a:t>
            </a:r>
            <a:r>
              <a:rPr lang="cs-CZ" sz="2400" dirty="0" err="1"/>
              <a:t>blood</a:t>
            </a:r>
            <a:r>
              <a:rPr lang="cs-CZ" sz="2400" dirty="0"/>
              <a:t>,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 err="1"/>
              <a:t>pregnancy</a:t>
            </a:r>
            <a:r>
              <a:rPr lang="cs-CZ" sz="2400" dirty="0"/>
              <a:t> </a:t>
            </a:r>
            <a:r>
              <a:rPr lang="cs-CZ" sz="2400" dirty="0" err="1"/>
              <a:t>blood</a:t>
            </a:r>
            <a:r>
              <a:rPr lang="cs-CZ" sz="2400" dirty="0"/>
              <a:t>,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 err="1"/>
              <a:t>newborn</a:t>
            </a:r>
            <a:r>
              <a:rPr lang="cs-CZ" sz="2400" dirty="0"/>
              <a:t> </a:t>
            </a:r>
            <a:r>
              <a:rPr lang="cs-CZ" sz="2400" dirty="0" err="1"/>
              <a:t>blood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580214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0FC9CE-E5FE-63A9-0D3B-6DA5299C1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872" y="228022"/>
            <a:ext cx="10515600" cy="618548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Proof</a:t>
            </a:r>
            <a:r>
              <a:rPr lang="cs-CZ" dirty="0"/>
              <a:t> of </a:t>
            </a:r>
            <a:r>
              <a:rPr lang="cs-CZ" dirty="0" err="1"/>
              <a:t>blood</a:t>
            </a:r>
            <a:r>
              <a:rPr lang="cs-CZ" dirty="0"/>
              <a:t> - </a:t>
            </a:r>
            <a:r>
              <a:rPr lang="cs-CZ" dirty="0" err="1"/>
              <a:t>unspecific</a:t>
            </a:r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0E20DDE2-5608-65E3-6828-3CEEA863C9B5}"/>
              </a:ext>
            </a:extLst>
          </p:cNvPr>
          <p:cNvSpPr txBox="1"/>
          <p:nvPr/>
        </p:nvSpPr>
        <p:spPr>
          <a:xfrm>
            <a:off x="297872" y="983674"/>
            <a:ext cx="6407728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Non-specific (indicative)</a:t>
            </a:r>
            <a:endParaRPr lang="cs-CZ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Chemiluminescence reaction with luminol (to make latent traces visible)</a:t>
            </a:r>
            <a:endParaRPr lang="cs-CZ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Peroxidase reaction</a:t>
            </a:r>
            <a:r>
              <a:rPr lang="cs-CZ" sz="2400" dirty="0"/>
              <a:t> </a:t>
            </a:r>
            <a:r>
              <a:rPr lang="en-US" sz="2400" dirty="0"/>
              <a:t>the heme group of hemoglobin has a peroxidase-like activity that catalyzes the cleavage of H2O2. Oxidation products then react with a whole range of substances (benzidine, phenolphthalein, </a:t>
            </a:r>
            <a:r>
              <a:rPr lang="en-US" sz="2400" dirty="0" err="1"/>
              <a:t>orthotolidine</a:t>
            </a:r>
            <a:r>
              <a:rPr lang="en-US" sz="2400" dirty="0"/>
              <a:t>, etc.) causing their color to change.</a:t>
            </a:r>
            <a:endParaRPr lang="cs-CZ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Detection papers</a:t>
            </a:r>
            <a:endParaRPr lang="cs-CZ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400" dirty="0"/>
          </a:p>
          <a:p>
            <a:pPr lvl="1"/>
            <a:r>
              <a:rPr lang="en-US" sz="2400" dirty="0">
                <a:solidFill>
                  <a:srgbClr val="FF0000"/>
                </a:solidFill>
              </a:rPr>
              <a:t>The disadvantage of these tests is that they have different probative value and can give a false positive result</a:t>
            </a:r>
            <a:endParaRPr lang="cs-CZ" sz="2400" dirty="0">
              <a:solidFill>
                <a:srgbClr val="FF0000"/>
              </a:solidFill>
            </a:endParaRPr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F8CBFC90-8D6E-7A48-518A-703164454849}"/>
              </a:ext>
            </a:extLst>
          </p:cNvPr>
          <p:cNvGrpSpPr/>
          <p:nvPr/>
        </p:nvGrpSpPr>
        <p:grpSpPr>
          <a:xfrm>
            <a:off x="6790296" y="1503798"/>
            <a:ext cx="5401704" cy="3850404"/>
            <a:chOff x="6790296" y="1503798"/>
            <a:chExt cx="5401704" cy="3850404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B985B465-7723-E073-1312-89D3AB4E5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90296" y="1503798"/>
              <a:ext cx="5401704" cy="3850404"/>
            </a:xfrm>
            <a:prstGeom prst="rect">
              <a:avLst/>
            </a:prstGeom>
          </p:spPr>
        </p:pic>
        <p:sp>
          <p:nvSpPr>
            <p:cNvPr id="6" name="TextovéPole 5">
              <a:extLst>
                <a:ext uri="{FF2B5EF4-FFF2-40B4-BE49-F238E27FC236}">
                  <a16:creationId xmlns:a16="http://schemas.microsoft.com/office/drawing/2014/main" id="{F5CD0DCE-6E07-04DB-CB83-B90D486D7F29}"/>
                </a:ext>
              </a:extLst>
            </p:cNvPr>
            <p:cNvSpPr txBox="1"/>
            <p:nvPr/>
          </p:nvSpPr>
          <p:spPr>
            <a:xfrm>
              <a:off x="7384473" y="2119745"/>
              <a:ext cx="17654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err="1"/>
                <a:t>Luminol</a:t>
              </a:r>
              <a:r>
                <a:rPr lang="cs-CZ" dirty="0"/>
                <a:t> </a:t>
              </a:r>
              <a:r>
                <a:rPr lang="cs-CZ" dirty="0" err="1"/>
                <a:t>reaction</a:t>
              </a:r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16548985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5D8659-63EF-CF96-800B-BD0B1D460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27" y="365125"/>
            <a:ext cx="10515600" cy="1325563"/>
          </a:xfrm>
        </p:spPr>
        <p:txBody>
          <a:bodyPr/>
          <a:lstStyle/>
          <a:p>
            <a:r>
              <a:rPr lang="cs-CZ" dirty="0" err="1"/>
              <a:t>Proof</a:t>
            </a:r>
            <a:r>
              <a:rPr lang="cs-CZ" dirty="0"/>
              <a:t> of </a:t>
            </a:r>
            <a:r>
              <a:rPr lang="cs-CZ" dirty="0" err="1"/>
              <a:t>blood</a:t>
            </a:r>
            <a:r>
              <a:rPr lang="cs-CZ" dirty="0"/>
              <a:t> - </a:t>
            </a:r>
            <a:r>
              <a:rPr lang="cs-CZ" dirty="0" err="1"/>
              <a:t>specific</a:t>
            </a:r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210E498-C1D2-8C53-9181-41BE2044DFD5}"/>
              </a:ext>
            </a:extLst>
          </p:cNvPr>
          <p:cNvSpPr txBox="1"/>
          <p:nvPr/>
        </p:nvSpPr>
        <p:spPr>
          <a:xfrm>
            <a:off x="471054" y="1316182"/>
            <a:ext cx="4184073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dirty="0" err="1"/>
              <a:t>Crystallographic</a:t>
            </a:r>
            <a:r>
              <a:rPr lang="cs-CZ" sz="2400" dirty="0"/>
              <a:t> </a:t>
            </a:r>
            <a:r>
              <a:rPr lang="cs-CZ" sz="2400" dirty="0" err="1"/>
              <a:t>methods</a:t>
            </a:r>
            <a:r>
              <a:rPr lang="cs-CZ" sz="2400" dirty="0"/>
              <a:t>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 err="1"/>
              <a:t>Bertrand's</a:t>
            </a:r>
            <a:r>
              <a:rPr lang="cs-CZ" sz="2400" dirty="0"/>
              <a:t> </a:t>
            </a:r>
            <a:r>
              <a:rPr lang="cs-CZ" sz="2400" dirty="0" err="1"/>
              <a:t>method</a:t>
            </a:r>
            <a:r>
              <a:rPr lang="cs-CZ" sz="2400" dirty="0"/>
              <a:t> – </a:t>
            </a:r>
            <a:r>
              <a:rPr lang="cs-CZ" sz="2400" dirty="0" err="1"/>
              <a:t>formation</a:t>
            </a:r>
            <a:r>
              <a:rPr lang="cs-CZ" sz="2400" dirty="0"/>
              <a:t> of </a:t>
            </a:r>
            <a:r>
              <a:rPr lang="cs-CZ" sz="2400" dirty="0" err="1"/>
              <a:t>acetchlorhemin</a:t>
            </a:r>
            <a:r>
              <a:rPr lang="cs-CZ" sz="2400" dirty="0"/>
              <a:t> </a:t>
            </a:r>
            <a:r>
              <a:rPr lang="cs-CZ" sz="2400" dirty="0" err="1"/>
              <a:t>crystals</a:t>
            </a:r>
            <a:endParaRPr lang="cs-CZ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 err="1"/>
              <a:t>Takayama's</a:t>
            </a:r>
            <a:r>
              <a:rPr lang="cs-CZ" sz="2400" dirty="0"/>
              <a:t> </a:t>
            </a:r>
            <a:r>
              <a:rPr lang="cs-CZ" sz="2400" dirty="0" err="1"/>
              <a:t>method</a:t>
            </a:r>
            <a:r>
              <a:rPr lang="cs-CZ" sz="2400" dirty="0"/>
              <a:t>: </a:t>
            </a:r>
            <a:r>
              <a:rPr lang="cs-CZ" sz="2400" dirty="0" err="1"/>
              <a:t>formation</a:t>
            </a:r>
            <a:r>
              <a:rPr lang="cs-CZ" sz="2400" dirty="0"/>
              <a:t> of </a:t>
            </a:r>
            <a:r>
              <a:rPr lang="cs-CZ" sz="2400" dirty="0" err="1"/>
              <a:t>hemochromogen</a:t>
            </a:r>
            <a:r>
              <a:rPr lang="cs-CZ" sz="2400" dirty="0"/>
              <a:t> </a:t>
            </a:r>
            <a:r>
              <a:rPr lang="cs-CZ" sz="2400" dirty="0" err="1"/>
              <a:t>crystals</a:t>
            </a:r>
            <a:endParaRPr lang="cs-CZ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 err="1"/>
              <a:t>Spectroscopic</a:t>
            </a:r>
            <a:r>
              <a:rPr lang="cs-CZ" sz="2400" dirty="0"/>
              <a:t> </a:t>
            </a:r>
            <a:r>
              <a:rPr lang="cs-CZ" sz="2400" dirty="0" err="1"/>
              <a:t>method</a:t>
            </a:r>
            <a:r>
              <a:rPr lang="cs-CZ" sz="2400" dirty="0"/>
              <a:t>: </a:t>
            </a:r>
            <a:r>
              <a:rPr lang="cs-CZ" sz="2400" dirty="0" err="1"/>
              <a:t>spectral</a:t>
            </a:r>
            <a:r>
              <a:rPr lang="cs-CZ" sz="2400" dirty="0"/>
              <a:t> line of hemoglobin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EEBA81B-BE59-DF8F-7631-06385683B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2984" y="365125"/>
            <a:ext cx="3484506" cy="197849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B27933C-BE4A-9390-A859-0F1E5EE28E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4454" y="2523956"/>
            <a:ext cx="3348778" cy="212846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8C3C640-CC40-FDAE-A132-535F52DA18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5095" y="4832758"/>
            <a:ext cx="7596274" cy="195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3550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3D8142-E3DF-C372-1FB2-44F15DD96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38376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err="1"/>
              <a:t>Proof</a:t>
            </a:r>
            <a:r>
              <a:rPr lang="cs-CZ" dirty="0"/>
              <a:t> of </a:t>
            </a:r>
            <a:r>
              <a:rPr lang="cs-CZ" dirty="0" err="1"/>
              <a:t>human</a:t>
            </a:r>
            <a:r>
              <a:rPr lang="cs-CZ" dirty="0"/>
              <a:t> </a:t>
            </a:r>
            <a:r>
              <a:rPr lang="cs-CZ" dirty="0" err="1"/>
              <a:t>origin</a:t>
            </a:r>
            <a:r>
              <a:rPr lang="cs-CZ" dirty="0"/>
              <a:t> (</a:t>
            </a:r>
            <a:r>
              <a:rPr lang="cs-CZ" dirty="0" err="1"/>
              <a:t>human</a:t>
            </a:r>
            <a:r>
              <a:rPr lang="cs-CZ" dirty="0"/>
              <a:t> protein)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8636D7E-6B81-96F8-B7FF-7C7659067250}"/>
              </a:ext>
            </a:extLst>
          </p:cNvPr>
          <p:cNvSpPr txBox="1"/>
          <p:nvPr/>
        </p:nvSpPr>
        <p:spPr>
          <a:xfrm>
            <a:off x="1970498" y="1148023"/>
            <a:ext cx="83683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err="1"/>
              <a:t>Immunodifusion</a:t>
            </a:r>
            <a:r>
              <a:rPr lang="cs-CZ" sz="3200" dirty="0"/>
              <a:t> on agar </a:t>
            </a:r>
            <a:r>
              <a:rPr lang="cs-CZ" sz="3200" dirty="0" err="1"/>
              <a:t>according</a:t>
            </a:r>
            <a:r>
              <a:rPr lang="cs-CZ" sz="3200" dirty="0"/>
              <a:t> to </a:t>
            </a:r>
            <a:r>
              <a:rPr lang="cs-CZ" sz="3200" dirty="0" err="1"/>
              <a:t>Outcerlony</a:t>
            </a:r>
            <a:endParaRPr lang="cs-CZ" sz="3200" dirty="0"/>
          </a:p>
        </p:txBody>
      </p:sp>
      <p:grpSp>
        <p:nvGrpSpPr>
          <p:cNvPr id="23" name="Skupina 22">
            <a:extLst>
              <a:ext uri="{FF2B5EF4-FFF2-40B4-BE49-F238E27FC236}">
                <a16:creationId xmlns:a16="http://schemas.microsoft.com/office/drawing/2014/main" id="{BC3EBB12-796D-E496-AFC4-E521983D9570}"/>
              </a:ext>
            </a:extLst>
          </p:cNvPr>
          <p:cNvGrpSpPr/>
          <p:nvPr/>
        </p:nvGrpSpPr>
        <p:grpSpPr>
          <a:xfrm>
            <a:off x="387070" y="1977319"/>
            <a:ext cx="8192059" cy="4695646"/>
            <a:chOff x="1999970" y="2019426"/>
            <a:chExt cx="8192059" cy="4695646"/>
          </a:xfrm>
        </p:grpSpPr>
        <p:grpSp>
          <p:nvGrpSpPr>
            <p:cNvPr id="10" name="Skupina 9">
              <a:extLst>
                <a:ext uri="{FF2B5EF4-FFF2-40B4-BE49-F238E27FC236}">
                  <a16:creationId xmlns:a16="http://schemas.microsoft.com/office/drawing/2014/main" id="{7A9FF94C-6A99-8584-4375-0C35A85F0B3C}"/>
                </a:ext>
              </a:extLst>
            </p:cNvPr>
            <p:cNvGrpSpPr/>
            <p:nvPr/>
          </p:nvGrpSpPr>
          <p:grpSpPr>
            <a:xfrm>
              <a:off x="1999970" y="2019426"/>
              <a:ext cx="8192059" cy="4695646"/>
              <a:chOff x="2514041" y="2275463"/>
              <a:chExt cx="7830569" cy="4356029"/>
            </a:xfrm>
          </p:grpSpPr>
          <p:pic>
            <p:nvPicPr>
              <p:cNvPr id="6" name="Obrázek 5">
                <a:extLst>
                  <a:ext uri="{FF2B5EF4-FFF2-40B4-BE49-F238E27FC236}">
                    <a16:creationId xmlns:a16="http://schemas.microsoft.com/office/drawing/2014/main" id="{FB3A2D37-67EC-9092-6A74-AD454CF97B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514041" y="2275463"/>
                <a:ext cx="7830569" cy="4356029"/>
              </a:xfrm>
              <a:prstGeom prst="rect">
                <a:avLst/>
              </a:prstGeom>
            </p:spPr>
          </p:pic>
          <p:pic>
            <p:nvPicPr>
              <p:cNvPr id="7" name="Obrázek 6">
                <a:extLst>
                  <a:ext uri="{FF2B5EF4-FFF2-40B4-BE49-F238E27FC236}">
                    <a16:creationId xmlns:a16="http://schemas.microsoft.com/office/drawing/2014/main" id="{2FEB486B-3FD9-B64B-2A47-6FD66B86D3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61874" y="5547943"/>
                <a:ext cx="445047" cy="377985"/>
              </a:xfrm>
              <a:prstGeom prst="rect">
                <a:avLst/>
              </a:prstGeom>
            </p:spPr>
          </p:pic>
        </p:grpSp>
        <p:sp>
          <p:nvSpPr>
            <p:cNvPr id="14" name="Řečová bublina: obdélníkový bublinový popisek 13">
              <a:extLst>
                <a:ext uri="{FF2B5EF4-FFF2-40B4-BE49-F238E27FC236}">
                  <a16:creationId xmlns:a16="http://schemas.microsoft.com/office/drawing/2014/main" id="{E66108AD-CF3F-39B7-1A37-D039295961FD}"/>
                </a:ext>
              </a:extLst>
            </p:cNvPr>
            <p:cNvSpPr/>
            <p:nvPr/>
          </p:nvSpPr>
          <p:spPr>
            <a:xfrm>
              <a:off x="2088031" y="2272824"/>
              <a:ext cx="1987550" cy="612648"/>
            </a:xfrm>
            <a:prstGeom prst="wedgeRectCallout">
              <a:avLst>
                <a:gd name="adj1" fmla="val 43153"/>
                <a:gd name="adj2" fmla="val 251139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 err="1">
                  <a:solidFill>
                    <a:schemeClr val="tx1"/>
                  </a:solidFill>
                </a:rPr>
                <a:t>Human</a:t>
              </a:r>
              <a:r>
                <a:rPr lang="cs-CZ" dirty="0">
                  <a:solidFill>
                    <a:schemeClr val="tx1"/>
                  </a:solidFill>
                </a:rPr>
                <a:t> protein as positive </a:t>
              </a:r>
              <a:r>
                <a:rPr lang="cs-CZ" dirty="0" err="1">
                  <a:solidFill>
                    <a:schemeClr val="tx1"/>
                  </a:solidFill>
                </a:rPr>
                <a:t>control</a:t>
              </a:r>
              <a:endParaRPr lang="cs-CZ" dirty="0">
                <a:solidFill>
                  <a:schemeClr val="tx1"/>
                </a:solidFill>
              </a:endParaRPr>
            </a:p>
          </p:txBody>
        </p:sp>
        <p:sp>
          <p:nvSpPr>
            <p:cNvPr id="15" name="Řečová bublina: obdélníkový bublinový popisek 14">
              <a:extLst>
                <a:ext uri="{FF2B5EF4-FFF2-40B4-BE49-F238E27FC236}">
                  <a16:creationId xmlns:a16="http://schemas.microsoft.com/office/drawing/2014/main" id="{F6A26672-FA99-C825-3CB4-7939EDED8DE2}"/>
                </a:ext>
              </a:extLst>
            </p:cNvPr>
            <p:cNvSpPr/>
            <p:nvPr/>
          </p:nvSpPr>
          <p:spPr>
            <a:xfrm>
              <a:off x="7679494" y="2882406"/>
              <a:ext cx="1612900" cy="472948"/>
            </a:xfrm>
            <a:prstGeom prst="wedgeRectCallout">
              <a:avLst>
                <a:gd name="adj1" fmla="val -88855"/>
                <a:gd name="adj2" fmla="val 283733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 err="1">
                  <a:solidFill>
                    <a:schemeClr val="tx1"/>
                  </a:solidFill>
                </a:rPr>
                <a:t>Extract</a:t>
              </a:r>
              <a:r>
                <a:rPr lang="cs-CZ" dirty="0">
                  <a:solidFill>
                    <a:schemeClr val="tx1"/>
                  </a:solidFill>
                </a:rPr>
                <a:t> </a:t>
              </a:r>
              <a:r>
                <a:rPr lang="cs-CZ" dirty="0" err="1">
                  <a:solidFill>
                    <a:schemeClr val="tx1"/>
                  </a:solidFill>
                </a:rPr>
                <a:t>from</a:t>
              </a:r>
              <a:r>
                <a:rPr lang="cs-CZ" dirty="0">
                  <a:solidFill>
                    <a:schemeClr val="tx1"/>
                  </a:solidFill>
                </a:rPr>
                <a:t> </a:t>
              </a:r>
              <a:r>
                <a:rPr lang="cs-CZ" dirty="0" err="1">
                  <a:solidFill>
                    <a:schemeClr val="tx1"/>
                  </a:solidFill>
                </a:rPr>
                <a:t>suspected</a:t>
              </a:r>
              <a:r>
                <a:rPr lang="cs-CZ" dirty="0">
                  <a:solidFill>
                    <a:schemeClr val="tx1"/>
                  </a:solidFill>
                </a:rPr>
                <a:t> spot</a:t>
              </a:r>
            </a:p>
          </p:txBody>
        </p:sp>
        <p:sp>
          <p:nvSpPr>
            <p:cNvPr id="16" name="Řečová bublina: obdélníkový bublinový popisek 15">
              <a:extLst>
                <a:ext uri="{FF2B5EF4-FFF2-40B4-BE49-F238E27FC236}">
                  <a16:creationId xmlns:a16="http://schemas.microsoft.com/office/drawing/2014/main" id="{991E809D-BDD7-05FF-768F-6302DDD36F45}"/>
                </a:ext>
              </a:extLst>
            </p:cNvPr>
            <p:cNvSpPr/>
            <p:nvPr/>
          </p:nvSpPr>
          <p:spPr>
            <a:xfrm>
              <a:off x="7110103" y="5481551"/>
              <a:ext cx="1987550" cy="472948"/>
            </a:xfrm>
            <a:prstGeom prst="wedgeRectCallout">
              <a:avLst>
                <a:gd name="adj1" fmla="val -120426"/>
                <a:gd name="adj2" fmla="val -204989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 err="1">
                  <a:solidFill>
                    <a:schemeClr val="tx1"/>
                  </a:solidFill>
                </a:rPr>
                <a:t>Antibody</a:t>
              </a:r>
              <a:r>
                <a:rPr lang="cs-CZ" dirty="0">
                  <a:solidFill>
                    <a:schemeClr val="tx1"/>
                  </a:solidFill>
                </a:rPr>
                <a:t> </a:t>
              </a:r>
              <a:r>
                <a:rPr lang="cs-CZ" dirty="0" err="1">
                  <a:solidFill>
                    <a:schemeClr val="tx1"/>
                  </a:solidFill>
                </a:rPr>
                <a:t>against</a:t>
              </a:r>
              <a:r>
                <a:rPr lang="cs-CZ" dirty="0">
                  <a:solidFill>
                    <a:schemeClr val="tx1"/>
                  </a:solidFill>
                </a:rPr>
                <a:t> </a:t>
              </a:r>
              <a:r>
                <a:rPr lang="cs-CZ" dirty="0" err="1">
                  <a:solidFill>
                    <a:schemeClr val="tx1"/>
                  </a:solidFill>
                </a:rPr>
                <a:t>human</a:t>
              </a:r>
              <a:r>
                <a:rPr lang="cs-CZ" dirty="0">
                  <a:solidFill>
                    <a:schemeClr val="tx1"/>
                  </a:solidFill>
                </a:rPr>
                <a:t> protein</a:t>
              </a:r>
            </a:p>
          </p:txBody>
        </p:sp>
        <p:sp>
          <p:nvSpPr>
            <p:cNvPr id="17" name="Řečová bublina: obdélníkový bublinový popisek 16">
              <a:extLst>
                <a:ext uri="{FF2B5EF4-FFF2-40B4-BE49-F238E27FC236}">
                  <a16:creationId xmlns:a16="http://schemas.microsoft.com/office/drawing/2014/main" id="{3EE25772-4439-2E3E-74FF-E1A730BEC2C2}"/>
                </a:ext>
              </a:extLst>
            </p:cNvPr>
            <p:cNvSpPr/>
            <p:nvPr/>
          </p:nvSpPr>
          <p:spPr>
            <a:xfrm>
              <a:off x="2172020" y="5716513"/>
              <a:ext cx="2131340" cy="472948"/>
            </a:xfrm>
            <a:prstGeom prst="wedgeRectCallout">
              <a:avLst>
                <a:gd name="adj1" fmla="val 98567"/>
                <a:gd name="adj2" fmla="val -54613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 err="1">
                  <a:solidFill>
                    <a:schemeClr val="tx1"/>
                  </a:solidFill>
                </a:rPr>
                <a:t>Underlay</a:t>
              </a:r>
              <a:r>
                <a:rPr lang="cs-CZ" dirty="0">
                  <a:solidFill>
                    <a:schemeClr val="tx1"/>
                  </a:solidFill>
                </a:rPr>
                <a:t> on </a:t>
              </a:r>
              <a:r>
                <a:rPr lang="cs-CZ" dirty="0" err="1">
                  <a:solidFill>
                    <a:schemeClr val="tx1"/>
                  </a:solidFill>
                </a:rPr>
                <a:t>which</a:t>
              </a:r>
              <a:r>
                <a:rPr lang="cs-CZ" dirty="0">
                  <a:solidFill>
                    <a:schemeClr val="tx1"/>
                  </a:solidFill>
                </a:rPr>
                <a:t> a spot </a:t>
              </a:r>
              <a:r>
                <a:rPr lang="cs-CZ" dirty="0" err="1">
                  <a:solidFill>
                    <a:schemeClr val="tx1"/>
                  </a:solidFill>
                </a:rPr>
                <a:t>was</a:t>
              </a:r>
              <a:r>
                <a:rPr lang="cs-CZ" dirty="0">
                  <a:solidFill>
                    <a:schemeClr val="tx1"/>
                  </a:solidFill>
                </a:rPr>
                <a:t> </a:t>
              </a:r>
              <a:r>
                <a:rPr lang="cs-CZ" dirty="0" err="1">
                  <a:solidFill>
                    <a:schemeClr val="tx1"/>
                  </a:solidFill>
                </a:rPr>
                <a:t>found</a:t>
              </a:r>
              <a:endParaRPr lang="cs-CZ" dirty="0">
                <a:solidFill>
                  <a:schemeClr val="tx1"/>
                </a:solidFill>
              </a:endParaRPr>
            </a:p>
          </p:txBody>
        </p:sp>
        <p:sp>
          <p:nvSpPr>
            <p:cNvPr id="18" name="Řečová bublina: obdélníkový bublinový popisek 17">
              <a:extLst>
                <a:ext uri="{FF2B5EF4-FFF2-40B4-BE49-F238E27FC236}">
                  <a16:creationId xmlns:a16="http://schemas.microsoft.com/office/drawing/2014/main" id="{5466C071-9049-F0F5-A41E-66633AB91DAF}"/>
                </a:ext>
              </a:extLst>
            </p:cNvPr>
            <p:cNvSpPr/>
            <p:nvPr/>
          </p:nvSpPr>
          <p:spPr>
            <a:xfrm>
              <a:off x="4707898" y="2079658"/>
              <a:ext cx="2835902" cy="407455"/>
            </a:xfrm>
            <a:prstGeom prst="wedgeRectCallout">
              <a:avLst>
                <a:gd name="adj1" fmla="val -21207"/>
                <a:gd name="adj2" fmla="val 196318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 err="1">
                  <a:solidFill>
                    <a:schemeClr val="tx1"/>
                  </a:solidFill>
                </a:rPr>
                <a:t>Normal</a:t>
              </a:r>
              <a:r>
                <a:rPr lang="cs-CZ" dirty="0">
                  <a:solidFill>
                    <a:schemeClr val="tx1"/>
                  </a:solidFill>
                </a:rPr>
                <a:t> </a:t>
              </a:r>
              <a:r>
                <a:rPr lang="cs-CZ" dirty="0" err="1">
                  <a:solidFill>
                    <a:schemeClr val="tx1"/>
                  </a:solidFill>
                </a:rPr>
                <a:t>saline</a:t>
              </a:r>
              <a:r>
                <a:rPr lang="cs-CZ" dirty="0">
                  <a:solidFill>
                    <a:schemeClr val="tx1"/>
                  </a:solidFill>
                </a:rPr>
                <a:t> solution </a:t>
              </a:r>
              <a:r>
                <a:rPr lang="cs-CZ" dirty="0" err="1">
                  <a:solidFill>
                    <a:schemeClr val="tx1"/>
                  </a:solidFill>
                </a:rPr>
                <a:t>control</a:t>
              </a:r>
              <a:endParaRPr lang="cs-CZ" dirty="0">
                <a:solidFill>
                  <a:schemeClr val="tx1"/>
                </a:solidFill>
              </a:endParaRPr>
            </a:p>
          </p:txBody>
        </p:sp>
      </p:grp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E3F306C5-4EAB-35BB-A2F4-3B09C499677F}"/>
              </a:ext>
            </a:extLst>
          </p:cNvPr>
          <p:cNvSpPr txBox="1"/>
          <p:nvPr/>
        </p:nvSpPr>
        <p:spPr>
          <a:xfrm>
            <a:off x="8882531" y="3076773"/>
            <a:ext cx="247126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Precipitation lines between human protein control and extract f</a:t>
            </a:r>
            <a:r>
              <a:rPr lang="cs-CZ" sz="2400" dirty="0" err="1"/>
              <a:t>rom</a:t>
            </a:r>
            <a:r>
              <a:rPr lang="en-GB" sz="2400" dirty="0"/>
              <a:t> suspected spot means that spot is of human origin</a:t>
            </a:r>
          </a:p>
        </p:txBody>
      </p:sp>
    </p:spTree>
    <p:extLst>
      <p:ext uri="{BB962C8B-B14F-4D97-AF65-F5344CB8AC3E}">
        <p14:creationId xmlns:p14="http://schemas.microsoft.com/office/powerpoint/2010/main" val="40165212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7722FBEE-1C22-44B9-7001-017EDCC78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7348" y="1493352"/>
            <a:ext cx="5614903" cy="3871296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AEF95E5C-E453-10F9-20F4-95A7672739BB}"/>
              </a:ext>
            </a:extLst>
          </p:cNvPr>
          <p:cNvSpPr txBox="1"/>
          <p:nvPr/>
        </p:nvSpPr>
        <p:spPr>
          <a:xfrm>
            <a:off x="1618131" y="2090172"/>
            <a:ext cx="247126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Precipitation lines between human protein control and extract f</a:t>
            </a:r>
            <a:r>
              <a:rPr lang="cs-CZ" sz="2400" dirty="0" err="1"/>
              <a:t>rom</a:t>
            </a:r>
            <a:r>
              <a:rPr lang="en-GB" sz="2400" dirty="0"/>
              <a:t> suspected spot means that spot is of human origin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26D99F1-6BAB-D5A9-9ED3-797D2F5EAD12}"/>
              </a:ext>
            </a:extLst>
          </p:cNvPr>
          <p:cNvSpPr txBox="1"/>
          <p:nvPr/>
        </p:nvSpPr>
        <p:spPr>
          <a:xfrm>
            <a:off x="965200" y="558801"/>
            <a:ext cx="876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err="1"/>
              <a:t>Proof</a:t>
            </a:r>
            <a:r>
              <a:rPr lang="cs-CZ" sz="3200" dirty="0"/>
              <a:t> of </a:t>
            </a:r>
            <a:r>
              <a:rPr lang="cs-CZ" sz="3200" dirty="0" err="1"/>
              <a:t>human</a:t>
            </a:r>
            <a:r>
              <a:rPr lang="cs-CZ" sz="3200" dirty="0"/>
              <a:t> </a:t>
            </a:r>
            <a:r>
              <a:rPr lang="cs-CZ" sz="3200" dirty="0" err="1"/>
              <a:t>origin</a:t>
            </a:r>
            <a:r>
              <a:rPr lang="cs-CZ" sz="3200" dirty="0"/>
              <a:t> – </a:t>
            </a:r>
            <a:r>
              <a:rPr lang="cs-CZ" sz="3200" dirty="0" err="1"/>
              <a:t>real</a:t>
            </a:r>
            <a:r>
              <a:rPr lang="cs-CZ" sz="3200" dirty="0"/>
              <a:t> case</a:t>
            </a:r>
          </a:p>
        </p:txBody>
      </p:sp>
    </p:spTree>
    <p:extLst>
      <p:ext uri="{BB962C8B-B14F-4D97-AF65-F5344CB8AC3E}">
        <p14:creationId xmlns:p14="http://schemas.microsoft.com/office/powerpoint/2010/main" val="32667286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D1B68E-6087-031D-FF2C-1FB3FCA09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12725"/>
            <a:ext cx="10515600" cy="1325563"/>
          </a:xfrm>
        </p:spPr>
        <p:txBody>
          <a:bodyPr/>
          <a:lstStyle/>
          <a:p>
            <a:r>
              <a:rPr lang="cs-CZ" dirty="0" err="1"/>
              <a:t>Blood</a:t>
            </a:r>
            <a:r>
              <a:rPr lang="cs-CZ" dirty="0"/>
              <a:t> </a:t>
            </a:r>
            <a:r>
              <a:rPr lang="cs-CZ" dirty="0" err="1"/>
              <a:t>groups</a:t>
            </a:r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E54BBF7-9807-0B37-62F5-43FB0A8845F0}"/>
              </a:ext>
            </a:extLst>
          </p:cNvPr>
          <p:cNvSpPr txBox="1"/>
          <p:nvPr/>
        </p:nvSpPr>
        <p:spPr>
          <a:xfrm>
            <a:off x="304800" y="1679576"/>
            <a:ext cx="11734800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There are agglutinogens on the membranes of erythrocytes:</a:t>
            </a:r>
            <a:endParaRPr lang="cs-CZ" sz="2000" dirty="0"/>
          </a:p>
          <a:p>
            <a:r>
              <a:rPr lang="en-US" sz="2000" dirty="0"/>
              <a:t>Group A - Only agglutinogen A is formed.</a:t>
            </a:r>
            <a:endParaRPr lang="cs-CZ" sz="2000" dirty="0"/>
          </a:p>
          <a:p>
            <a:r>
              <a:rPr lang="en-US" sz="2000" dirty="0"/>
              <a:t>Group B - Only agglutinogen B is formed.</a:t>
            </a:r>
            <a:endParaRPr lang="cs-CZ" sz="2000" dirty="0"/>
          </a:p>
          <a:p>
            <a:r>
              <a:rPr lang="en-US" sz="2000" dirty="0"/>
              <a:t>Group AB - Both agglutinogens are formed.</a:t>
            </a:r>
            <a:endParaRPr lang="cs-CZ" sz="2000" dirty="0"/>
          </a:p>
          <a:p>
            <a:r>
              <a:rPr lang="en-US" sz="2000" dirty="0"/>
              <a:t>Group 0 - No agglutinogen is formed.* </a:t>
            </a:r>
            <a:endParaRPr lang="cs-CZ" sz="2000" dirty="0"/>
          </a:p>
          <a:p>
            <a:r>
              <a:rPr lang="cs-CZ" sz="2000" dirty="0"/>
              <a:t>*</a:t>
            </a:r>
            <a:r>
              <a:rPr lang="en-US" sz="2000" dirty="0"/>
              <a:t>Better </a:t>
            </a:r>
            <a:r>
              <a:rPr lang="cs-CZ" sz="2000" dirty="0" err="1"/>
              <a:t>said</a:t>
            </a:r>
            <a:r>
              <a:rPr lang="en-US" sz="2000" dirty="0"/>
              <a:t> - no agglutinogen (antigen) A or B is formed. However, we can find here the so-called antigen H, which is actually a precursor for antigen A and B. In some texts, therefore, group 0 is called group H.</a:t>
            </a:r>
            <a:endParaRPr lang="cs-CZ" sz="2000" dirty="0"/>
          </a:p>
          <a:p>
            <a:endParaRPr lang="cs-CZ" sz="2000" dirty="0"/>
          </a:p>
          <a:p>
            <a:r>
              <a:rPr lang="en-US" sz="2000" dirty="0"/>
              <a:t>Blood plasma, on the other hand, contains protein antibodies called agglutinins (anti-A, anti-B).</a:t>
            </a:r>
            <a:endParaRPr lang="cs-CZ" sz="2000" dirty="0"/>
          </a:p>
          <a:p>
            <a:r>
              <a:rPr lang="en-US" sz="2000" dirty="0"/>
              <a:t>Group A - Only anti-B agglutinin is formed.</a:t>
            </a:r>
            <a:endParaRPr lang="cs-CZ" sz="2000" dirty="0"/>
          </a:p>
          <a:p>
            <a:r>
              <a:rPr lang="en-US" sz="2000" dirty="0"/>
              <a:t>Group B - Only anti-A agglutinin is formed.</a:t>
            </a:r>
            <a:endParaRPr lang="cs-CZ" sz="2000" dirty="0"/>
          </a:p>
          <a:p>
            <a:r>
              <a:rPr lang="en-US" sz="2000" dirty="0"/>
              <a:t>Group AB - No agglutinin is formed.</a:t>
            </a:r>
            <a:endParaRPr lang="cs-CZ" sz="2000" dirty="0"/>
          </a:p>
          <a:p>
            <a:r>
              <a:rPr lang="en-US" sz="2000" dirty="0"/>
              <a:t>Group 0 - Both agglutinins are formed (</a:t>
            </a:r>
            <a:r>
              <a:rPr lang="en-US" sz="2000" dirty="0" err="1"/>
              <a:t>ie</a:t>
            </a:r>
            <a:r>
              <a:rPr lang="en-US" sz="2000" dirty="0"/>
              <a:t> anti-A and anti-B).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982048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2723F8-F9EE-0152-58F0-3F8BD75A6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65125"/>
            <a:ext cx="10515600" cy="1325563"/>
          </a:xfrm>
        </p:spPr>
        <p:txBody>
          <a:bodyPr/>
          <a:lstStyle/>
          <a:p>
            <a:r>
              <a:rPr lang="cs-CZ" dirty="0" err="1"/>
              <a:t>Blood</a:t>
            </a:r>
            <a:r>
              <a:rPr lang="cs-CZ" dirty="0"/>
              <a:t> </a:t>
            </a:r>
            <a:r>
              <a:rPr lang="cs-CZ" dirty="0" err="1"/>
              <a:t>groups</a:t>
            </a:r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7A5EC64-0F78-3B7C-C0AC-BD2D05DA2C24}"/>
              </a:ext>
            </a:extLst>
          </p:cNvPr>
          <p:cNvSpPr txBox="1"/>
          <p:nvPr/>
        </p:nvSpPr>
        <p:spPr>
          <a:xfrm>
            <a:off x="342900" y="1690688"/>
            <a:ext cx="433070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Whole blood - the principle:</a:t>
            </a:r>
            <a:endParaRPr lang="cs-CZ" dirty="0"/>
          </a:p>
          <a:p>
            <a:r>
              <a:rPr lang="en-US" dirty="0"/>
              <a:t>reaction of an unknown antigen with a known agglutinin</a:t>
            </a:r>
            <a:endParaRPr lang="cs-CZ" dirty="0"/>
          </a:p>
          <a:p>
            <a:endParaRPr lang="cs-CZ" dirty="0"/>
          </a:p>
          <a:p>
            <a:r>
              <a:rPr lang="en-US" dirty="0"/>
              <a:t>A small amount of known antiserum is added to a few drops of whole blood (</a:t>
            </a:r>
            <a:r>
              <a:rPr lang="en-US" dirty="0" err="1"/>
              <a:t>i</a:t>
            </a:r>
            <a:r>
              <a:rPr lang="cs-CZ" dirty="0"/>
              <a:t>.</a:t>
            </a:r>
            <a:r>
              <a:rPr lang="en-US" dirty="0"/>
              <a:t>e</a:t>
            </a:r>
            <a:r>
              <a:rPr lang="cs-CZ" dirty="0"/>
              <a:t>.</a:t>
            </a:r>
            <a:r>
              <a:rPr lang="en-US" dirty="0"/>
              <a:t> unknown blood type).</a:t>
            </a:r>
            <a:endParaRPr lang="cs-CZ" dirty="0"/>
          </a:p>
          <a:p>
            <a:r>
              <a:rPr lang="en-US" dirty="0"/>
              <a:t>Result: if an agglutinate is formed</a:t>
            </a:r>
            <a:r>
              <a:rPr lang="cs-CZ" dirty="0"/>
              <a:t> </a:t>
            </a:r>
            <a:r>
              <a:rPr lang="en-US" dirty="0"/>
              <a:t>in the well with the relevant antiserum, the blood group corresponding to the antiserum is proven, i.e. blood cells of unknown blood are clumped (agglutinated) by known antibodies.</a:t>
            </a:r>
            <a:endParaRPr lang="cs-CZ" dirty="0"/>
          </a:p>
        </p:txBody>
      </p:sp>
      <p:sp>
        <p:nvSpPr>
          <p:cNvPr id="9" name="Řečová bublina: obdélníkový bublinový popisek 8">
            <a:extLst>
              <a:ext uri="{FF2B5EF4-FFF2-40B4-BE49-F238E27FC236}">
                <a16:creationId xmlns:a16="http://schemas.microsoft.com/office/drawing/2014/main" id="{371F3775-4207-688E-9D56-BD66C9363A75}"/>
              </a:ext>
            </a:extLst>
          </p:cNvPr>
          <p:cNvSpPr/>
          <p:nvPr/>
        </p:nvSpPr>
        <p:spPr>
          <a:xfrm>
            <a:off x="7835900" y="787527"/>
            <a:ext cx="2006600" cy="279273"/>
          </a:xfrm>
          <a:prstGeom prst="wedgeRectCallout">
            <a:avLst>
              <a:gd name="adj1" fmla="val -32826"/>
              <a:gd name="adj2" fmla="val 28099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>
                <a:solidFill>
                  <a:schemeClr val="tx1"/>
                </a:solidFill>
              </a:rPr>
              <a:t>haemolysis</a:t>
            </a:r>
            <a:endParaRPr lang="cs-CZ" dirty="0">
              <a:solidFill>
                <a:schemeClr val="tx1"/>
              </a:solidFill>
            </a:endParaRPr>
          </a:p>
        </p:txBody>
      </p:sp>
      <p:grpSp>
        <p:nvGrpSpPr>
          <p:cNvPr id="15" name="Skupina 14">
            <a:extLst>
              <a:ext uri="{FF2B5EF4-FFF2-40B4-BE49-F238E27FC236}">
                <a16:creationId xmlns:a16="http://schemas.microsoft.com/office/drawing/2014/main" id="{E9351021-10F6-25C1-8B6F-D42E0EF79353}"/>
              </a:ext>
            </a:extLst>
          </p:cNvPr>
          <p:cNvGrpSpPr/>
          <p:nvPr/>
        </p:nvGrpSpPr>
        <p:grpSpPr>
          <a:xfrm>
            <a:off x="4076700" y="596900"/>
            <a:ext cx="7416800" cy="5346700"/>
            <a:chOff x="4076700" y="596900"/>
            <a:chExt cx="7416800" cy="5346700"/>
          </a:xfrm>
        </p:grpSpPr>
        <p:grpSp>
          <p:nvGrpSpPr>
            <p:cNvPr id="13" name="Skupina 12">
              <a:extLst>
                <a:ext uri="{FF2B5EF4-FFF2-40B4-BE49-F238E27FC236}">
                  <a16:creationId xmlns:a16="http://schemas.microsoft.com/office/drawing/2014/main" id="{73E5B314-1ABF-4480-855A-2E7387F0810C}"/>
                </a:ext>
              </a:extLst>
            </p:cNvPr>
            <p:cNvGrpSpPr/>
            <p:nvPr/>
          </p:nvGrpSpPr>
          <p:grpSpPr>
            <a:xfrm>
              <a:off x="4076700" y="596900"/>
              <a:ext cx="7416800" cy="5346700"/>
              <a:chOff x="4076700" y="596900"/>
              <a:chExt cx="7416800" cy="5346700"/>
            </a:xfrm>
          </p:grpSpPr>
          <p:pic>
            <p:nvPicPr>
              <p:cNvPr id="7" name="Obrázek 6">
                <a:extLst>
                  <a:ext uri="{FF2B5EF4-FFF2-40B4-BE49-F238E27FC236}">
                    <a16:creationId xmlns:a16="http://schemas.microsoft.com/office/drawing/2014/main" id="{5BE2C39B-96A7-D86D-5723-8F5F25A595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77708" t="36480" r="13959" b="36948"/>
              <a:stretch/>
            </p:blipFill>
            <p:spPr>
              <a:xfrm>
                <a:off x="6028164" y="596900"/>
                <a:ext cx="5465336" cy="5346700"/>
              </a:xfrm>
              <a:prstGeom prst="rect">
                <a:avLst/>
              </a:prstGeom>
            </p:spPr>
          </p:pic>
          <p:sp>
            <p:nvSpPr>
              <p:cNvPr id="8" name="Řečová bublina: obdélníkový bublinový popisek 7">
                <a:extLst>
                  <a:ext uri="{FF2B5EF4-FFF2-40B4-BE49-F238E27FC236}">
                    <a16:creationId xmlns:a16="http://schemas.microsoft.com/office/drawing/2014/main" id="{B03FE5BD-4BAE-48E7-CCF7-D900C06A9FF3}"/>
                  </a:ext>
                </a:extLst>
              </p:cNvPr>
              <p:cNvSpPr/>
              <p:nvPr/>
            </p:nvSpPr>
            <p:spPr>
              <a:xfrm>
                <a:off x="4076700" y="1066800"/>
                <a:ext cx="1511300" cy="295148"/>
              </a:xfrm>
              <a:prstGeom prst="wedgeRectCallout">
                <a:avLst>
                  <a:gd name="adj1" fmla="val 109921"/>
                  <a:gd name="adj2" fmla="val 190992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cs-CZ" dirty="0" err="1">
                    <a:solidFill>
                      <a:schemeClr val="tx1"/>
                    </a:solidFill>
                  </a:rPr>
                  <a:t>agglutination</a:t>
                </a:r>
                <a:endParaRPr lang="cs-CZ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TextovéPole 11">
                <a:extLst>
                  <a:ext uri="{FF2B5EF4-FFF2-40B4-BE49-F238E27FC236}">
                    <a16:creationId xmlns:a16="http://schemas.microsoft.com/office/drawing/2014/main" id="{676D1E7B-0CF5-552D-E487-8835F54D95F6}"/>
                  </a:ext>
                </a:extLst>
              </p:cNvPr>
              <p:cNvSpPr txBox="1"/>
              <p:nvPr/>
            </p:nvSpPr>
            <p:spPr>
              <a:xfrm>
                <a:off x="9842500" y="1162642"/>
                <a:ext cx="1456164" cy="523220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2800" dirty="0" err="1">
                    <a:solidFill>
                      <a:schemeClr val="bg1"/>
                    </a:solidFill>
                  </a:rPr>
                  <a:t>Result</a:t>
                </a:r>
                <a:endParaRPr lang="cs-CZ" sz="28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4" name="Řečová bublina: obdélníkový bublinový popisek 13">
              <a:extLst>
                <a:ext uri="{FF2B5EF4-FFF2-40B4-BE49-F238E27FC236}">
                  <a16:creationId xmlns:a16="http://schemas.microsoft.com/office/drawing/2014/main" id="{2C9AE5E3-06AD-8A6E-7A70-88DE81B75D15}"/>
                </a:ext>
              </a:extLst>
            </p:cNvPr>
            <p:cNvSpPr/>
            <p:nvPr/>
          </p:nvSpPr>
          <p:spPr>
            <a:xfrm>
              <a:off x="8026400" y="596900"/>
              <a:ext cx="1676400" cy="523748"/>
            </a:xfrm>
            <a:prstGeom prst="wedgeRectCallout">
              <a:avLst>
                <a:gd name="adj1" fmla="val -32954"/>
                <a:gd name="adj2" fmla="val 14009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 err="1">
                  <a:solidFill>
                    <a:schemeClr val="tx1"/>
                  </a:solidFill>
                </a:rPr>
                <a:t>Haemolysis</a:t>
              </a:r>
              <a:endParaRPr lang="cs-CZ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841162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941</Words>
  <Application>Microsoft Office PowerPoint</Application>
  <PresentationFormat>Širokoúhlá obrazovka</PresentationFormat>
  <Paragraphs>134</Paragraphs>
  <Slides>21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Motiv Office</vt:lpstr>
      <vt:lpstr>Laboratroy methods in forensic medicine</vt:lpstr>
      <vt:lpstr>Identification of spots of biological origin</vt:lpstr>
      <vt:lpstr>Blood stains</vt:lpstr>
      <vt:lpstr>Proof of blood - unspecific</vt:lpstr>
      <vt:lpstr>Proof of blood - specific</vt:lpstr>
      <vt:lpstr>Proof of human origin (human protein)</vt:lpstr>
      <vt:lpstr>Prezentace aplikace PowerPoint</vt:lpstr>
      <vt:lpstr>Blood groups</vt:lpstr>
      <vt:lpstr>Blood groups</vt:lpstr>
      <vt:lpstr>Blood groups – proof of blood group, real case</vt:lpstr>
      <vt:lpstr>Blood groups</vt:lpstr>
      <vt:lpstr>Blood different origin - menstrual  </vt:lpstr>
      <vt:lpstr>Blood different origin – pregnancy blood</vt:lpstr>
      <vt:lpstr>Blood different origin – fetal, newborn, infant blood</vt:lpstr>
      <vt:lpstr>Semen spots</vt:lpstr>
      <vt:lpstr>Proof of saliva</vt:lpstr>
      <vt:lpstr>Urine</vt:lpstr>
      <vt:lpstr>Stool</vt:lpstr>
      <vt:lpstr>Amniotic fluid</vt:lpstr>
      <vt:lpstr>Immunochromatographic method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Alexander Pilin</dc:creator>
  <cp:lastModifiedBy>Alexander Pilin</cp:lastModifiedBy>
  <cp:revision>2</cp:revision>
  <dcterms:created xsi:type="dcterms:W3CDTF">2022-10-09T19:42:39Z</dcterms:created>
  <dcterms:modified xsi:type="dcterms:W3CDTF">2022-10-09T21:25:48Z</dcterms:modified>
</cp:coreProperties>
</file>