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64" r:id="rId10"/>
    <p:sldId id="267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6E406-2D9A-2502-8DA3-CEDE21461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CE0DA0-B9E4-0898-D2F6-4B172FCC0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3D5A2-F7DC-400E-AAF5-CFF6546D3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B7268B-FB3D-57B6-A7E8-C62FB3E2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093A08-02F9-0340-543E-324AA5DB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63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E2C7F-65DE-A9E3-3294-311D3E88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AF47FA-EA3F-D845-3AB1-5D84FDF0B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17135-C20E-813F-8118-D25A90E2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4E01B2-06A7-06E4-157D-305910D3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8A4711-B957-9EFE-666B-D6E3F97F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20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3A671F-0C61-3EE3-E300-C25F27CE0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622BFE-F709-6395-DFF2-45CABD59A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B05AE6-A5F6-75C4-C5D4-CEB6F9F1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434C2C-F704-003E-AF3C-29772416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E25E52-3EBE-4102-0875-977C1200A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848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6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20B39-B925-E46E-5C49-65543690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7B4AB-9E2A-1FDB-42AD-9CB9BA5A0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2C1F5D-DD07-0A3E-919A-AFEB602E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BA5E39-DCD3-B525-B8D8-4E6038325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24DD11-DE8E-5DEF-06F4-C06FDE70D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03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4EC76-E678-5836-9BF1-2FAC1EF0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4BF09C-2FAC-F4F2-BB2C-A1E160C12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0C7158-8DCF-4B64-4886-CB14E5BD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6562F6-6969-4932-FD72-93E94DD47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D486E0-A032-00F8-84DF-4D572F04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64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722636-DC04-9F34-1A66-837BA70D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06B3AF-7123-E853-E7C9-79D5A535F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CD660A-8515-830E-1A2C-D50CB3791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F79445-69FF-F06B-A678-A1E57F46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D3C841-3794-47BB-03EA-85213B2C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DF807C-D65A-3145-3073-7B87C60B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61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3CFA3-1907-CF40-A82A-8647CFA5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8FA339-0B47-2E58-83A3-B66714D2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93AA35-9713-26D7-B04D-60FC32785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0C09756-8CA8-4634-905A-D96BD46A8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725529B-18E9-F0B6-81CF-3C0DD1319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663D99B-51C5-E6D7-598A-110A01E9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194A2A-6204-AA9F-D640-74D73678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FBC861D-C09F-A7D6-818B-880FAF63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5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8E283-26FD-B3DE-EDA4-EFD59744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3AABD3-2B27-6EB8-1FE8-FB2815C4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AB9BC0-F0E2-71F8-ABA2-BDB69D49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51327A-AFA2-EAB3-948F-D715B930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41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C171DE-D850-DA00-39E8-F2E3DBA9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F94F321-4AAC-99E3-93A7-AF5E0794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1EC691-CF63-CA56-366D-3C60BF1C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79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FC733-BD6C-48FD-DD43-2A41EE088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50515F-50B7-0628-9B9E-F83157EE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1F1824-23C1-0423-4EBB-8555C2D9A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46D7CF7-8B13-7416-82A1-146B17D92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FC3509-753E-059F-EF0F-2823F6C9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DB4E43-83DF-68AD-8AEF-A71E500E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70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FBE6B1-220D-F60F-B948-83197116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6B4433-F562-4BA9-0447-7A27EF86B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F7B26F-2D7F-4903-90C4-0A1EFD862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D35C10-B9D1-F088-C60A-53DA25D6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E6FD0E-BA48-7103-9195-DEFB92F7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3578E2-8DCD-DE82-5C4B-B6DEFED5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1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F988DE2-C699-C761-BAD4-DADD6B7A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233C09-8103-B5AF-ACD4-4222FB5CD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6E69A2-E113-FFA8-7D89-D302F0688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4D730-F924-4AA9-BD4A-CBA3230775F5}" type="datetimeFigureOut">
              <a:rPr lang="cs-CZ" smtClean="0"/>
              <a:t>09.10.2022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E8C2B6-6903-E37F-AF47-A62C41B86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B1417F-B1E0-79D5-121C-4F9CDD385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10926-B790-43E3-98F4-63DC6B81C2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2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z/Jak-p%C5%99e%C5%BE%C3%ADt-p%C3%A1d-z-velk%C3%A9-v%C3%BD%C5%A1ky" TargetMode="External"/><Relationship Id="rId2" Type="http://schemas.openxmlformats.org/officeDocument/2006/relationships/hyperlink" Target="https://cs.wikipedia.org/wiki/Para%C5%A1utismus#/media/Soubor:Skydiving_4_way.jp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A98DF-FFF3-8C2E-0CF4-6C9105CF03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Fall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height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D3866B-EAE2-B851-D344-B945C38DBE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24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F349AF70-91D2-4FC3-8CC9-53B6D256B975}"/>
              </a:ext>
            </a:extLst>
          </p:cNvPr>
          <p:cNvSpPr txBox="1"/>
          <p:nvPr/>
        </p:nvSpPr>
        <p:spPr>
          <a:xfrm>
            <a:off x="1807029" y="848304"/>
            <a:ext cx="8294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hlinkClick r:id="rId2"/>
              </a:rPr>
              <a:t>Skydiving</a:t>
            </a:r>
            <a:r>
              <a:rPr lang="cs-CZ" dirty="0">
                <a:hlinkClick r:id="rId2"/>
              </a:rPr>
              <a:t> 4 </a:t>
            </a:r>
            <a:r>
              <a:rPr lang="cs-CZ" dirty="0" err="1">
                <a:hlinkClick r:id="rId2"/>
              </a:rPr>
              <a:t>way</a:t>
            </a:r>
            <a:r>
              <a:rPr lang="cs-CZ" dirty="0">
                <a:hlinkClick r:id="rId2"/>
              </a:rPr>
              <a:t> - Parašutismus – Wikipedie (wikipedia.org)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171D674-B6B6-413C-9B41-1D97C7E0C865}"/>
              </a:ext>
            </a:extLst>
          </p:cNvPr>
          <p:cNvSpPr txBox="1"/>
          <p:nvPr/>
        </p:nvSpPr>
        <p:spPr>
          <a:xfrm>
            <a:off x="1807029" y="478971"/>
            <a:ext cx="1579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Zdroje obrázků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468EEB6-F89F-4F92-AC32-EE4F3F60FE40}"/>
              </a:ext>
            </a:extLst>
          </p:cNvPr>
          <p:cNvSpPr txBox="1"/>
          <p:nvPr/>
        </p:nvSpPr>
        <p:spPr>
          <a:xfrm>
            <a:off x="1807029" y="1217637"/>
            <a:ext cx="8577942" cy="640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https://www.studenta.cz/akrobaticke-skoky-do-vody-a-festival-v-jednom-quix-highjump/r~st:iphoto:369/r~st:article:369/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ADEBDE4-129D-4B6E-854F-D8363C156185}"/>
              </a:ext>
            </a:extLst>
          </p:cNvPr>
          <p:cNvSpPr txBox="1"/>
          <p:nvPr/>
        </p:nvSpPr>
        <p:spPr>
          <a:xfrm>
            <a:off x="1807029" y="1857829"/>
            <a:ext cx="8577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https://www.wikihow.cz/Jak-p%C5%99e%C5%BE%C3%ADt-p%C3%A1d-z-velk%C3%A9-v%C3%BD%C5%A1ky</a:t>
            </a:r>
            <a:endParaRPr lang="cs-CZ" dirty="0"/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93F6906-1BE1-4A88-8758-A44B6A3D8506}"/>
              </a:ext>
            </a:extLst>
          </p:cNvPr>
          <p:cNvSpPr txBox="1"/>
          <p:nvPr/>
        </p:nvSpPr>
        <p:spPr>
          <a:xfrm>
            <a:off x="1807029" y="2498023"/>
            <a:ext cx="8396514" cy="640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https://www.prozeny.cz/clanek/desivy-snar-aneb-co-znamenaji-vase-nocni-mury-72982?mol-gallery--selected=393207</a:t>
            </a:r>
          </a:p>
        </p:txBody>
      </p:sp>
    </p:spTree>
    <p:extLst>
      <p:ext uri="{BB962C8B-B14F-4D97-AF65-F5344CB8AC3E}">
        <p14:creationId xmlns:p14="http://schemas.microsoft.com/office/powerpoint/2010/main" val="126578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DCAEC-99F5-969D-AB65-86A6F2B9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it happens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C8AEB9-7E49-0D78-3A01-C0056F164535}"/>
              </a:ext>
            </a:extLst>
          </p:cNvPr>
          <p:cNvSpPr txBox="1"/>
          <p:nvPr/>
        </p:nvSpPr>
        <p:spPr>
          <a:xfrm>
            <a:off x="534155" y="1928389"/>
            <a:ext cx="85487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By falling from above we mean the movement of the body from a higher to a lower level, whereby two basic situations can occur: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/>
              <a:t>Fall from standing position: </a:t>
            </a:r>
          </a:p>
          <a:p>
            <a:pPr lvl="2"/>
            <a:r>
              <a:rPr lang="en-GB" dirty="0"/>
              <a:t>occurs when the body touches the underlay with both or one foot 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dirty="0"/>
              <a:t>Fall from height</a:t>
            </a:r>
          </a:p>
          <a:p>
            <a:pPr lvl="2"/>
            <a:r>
              <a:rPr lang="en-GB" dirty="0"/>
              <a:t>occurs when the body does not touch the underlay </a:t>
            </a:r>
          </a:p>
          <a:p>
            <a:endParaRPr lang="en-GB" dirty="0"/>
          </a:p>
          <a:p>
            <a:r>
              <a:rPr lang="en-GB" dirty="0"/>
              <a:t>Depending on how the fall occurs, it is a fall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dirty="0"/>
              <a:t>Passive – from a resting position e.g. standing, sitting;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dirty="0"/>
              <a:t>Active - from some activity before falling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running</a:t>
            </a:r>
            <a:r>
              <a:rPr lang="cs-CZ" dirty="0"/>
              <a:t>, </a:t>
            </a:r>
            <a:r>
              <a:rPr lang="cs-CZ" dirty="0" err="1"/>
              <a:t>walking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75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DFCA4-563F-F39B-2844-72DE5702A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13" y="222641"/>
            <a:ext cx="10515600" cy="1325563"/>
          </a:xfrm>
        </p:spPr>
        <p:txBody>
          <a:bodyPr/>
          <a:lstStyle/>
          <a:p>
            <a:r>
              <a:rPr lang="en-GB" dirty="0"/>
              <a:t>Different types of falls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E955818-0666-8073-B610-A49B21F18B6D}"/>
              </a:ext>
            </a:extLst>
          </p:cNvPr>
          <p:cNvSpPr txBox="1"/>
          <p:nvPr/>
        </p:nvSpPr>
        <p:spPr>
          <a:xfrm>
            <a:off x="269341" y="1548204"/>
            <a:ext cx="34425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F</a:t>
            </a:r>
            <a:r>
              <a:rPr lang="en-US" dirty="0" err="1"/>
              <a:t>ree</a:t>
            </a:r>
            <a:r>
              <a:rPr lang="en-US" dirty="0"/>
              <a:t> fall: the body overcomes a certain path and only the force of gravity acts on it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Coordinated</a:t>
            </a:r>
            <a:r>
              <a:rPr lang="cs-CZ" dirty="0"/>
              <a:t> - </a:t>
            </a:r>
            <a:r>
              <a:rPr lang="cs-CZ" dirty="0" err="1"/>
              <a:t>sports</a:t>
            </a: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/>
              <a:t>Uncoordinated</a:t>
            </a:r>
            <a:r>
              <a:rPr lang="cs-CZ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dirty="0"/>
              <a:t>S</a:t>
            </a:r>
            <a:r>
              <a:rPr lang="en-US" dirty="0" err="1"/>
              <a:t>tep</a:t>
            </a:r>
            <a:r>
              <a:rPr lang="cs-CZ" dirty="0" err="1"/>
              <a:t>ped</a:t>
            </a:r>
            <a:r>
              <a:rPr lang="en-US" dirty="0"/>
              <a:t> fall (gradual): during the fall, the body hits obstacles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91DA067-AF7A-7BAD-C833-B3145FAD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496" y="1505528"/>
            <a:ext cx="1524132" cy="139000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667DA33-796C-32F7-3F38-D722BFDAD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335" y="1462852"/>
            <a:ext cx="2621507" cy="14753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CAA239-638D-38D8-F969-F81D9DCD6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786" y="3087171"/>
            <a:ext cx="2292295" cy="153022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398FFBA-6517-3CF7-5D98-23CC7DC2C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762" y="4938959"/>
            <a:ext cx="2286198" cy="171312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0BD5CFC-6877-B491-634C-8C4CBD6D91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148" y="4766358"/>
            <a:ext cx="2462997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4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53980-8175-ECBE-6CD4-3C0871F41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80" y="401339"/>
            <a:ext cx="10515600" cy="1325563"/>
          </a:xfrm>
        </p:spPr>
        <p:txBody>
          <a:bodyPr/>
          <a:lstStyle/>
          <a:p>
            <a:r>
              <a:rPr lang="cs-CZ" dirty="0" err="1"/>
              <a:t>Injuries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58D1B20-4CF6-C81C-6318-5811DA8BE154}"/>
              </a:ext>
            </a:extLst>
          </p:cNvPr>
          <p:cNvSpPr txBox="1"/>
          <p:nvPr/>
        </p:nvSpPr>
        <p:spPr>
          <a:xfrm>
            <a:off x="269341" y="1900514"/>
            <a:ext cx="1042280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On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examination</a:t>
            </a:r>
            <a:r>
              <a:rPr lang="cs-CZ" dirty="0"/>
              <a:t>:</a:t>
            </a:r>
          </a:p>
          <a:p>
            <a:r>
              <a:rPr lang="en-US" dirty="0"/>
              <a:t>abrasions: </a:t>
            </a:r>
            <a:endParaRPr lang="cs-CZ" dirty="0"/>
          </a:p>
          <a:p>
            <a:pPr lvl="1"/>
            <a:r>
              <a:rPr lang="en-US" dirty="0"/>
              <a:t>their appearance is related to clothing - almost no abrasions may be visible on a clothed body. This also applies to free fall. On the contrary, in the case of a gradual fall, the abrasions are numerous and extensive</a:t>
            </a:r>
            <a:r>
              <a:rPr lang="cs-CZ" dirty="0"/>
              <a:t>.</a:t>
            </a:r>
          </a:p>
          <a:p>
            <a:r>
              <a:rPr lang="en-US" dirty="0"/>
              <a:t> contusions: </a:t>
            </a:r>
            <a:endParaRPr lang="cs-CZ" dirty="0"/>
          </a:p>
          <a:p>
            <a:pPr lvl="1"/>
            <a:r>
              <a:rPr lang="en-US" dirty="0"/>
              <a:t>subcutaneous hemorrhages tend to be more extensive during a stepped fall,</a:t>
            </a:r>
            <a:endParaRPr lang="cs-CZ" dirty="0"/>
          </a:p>
          <a:p>
            <a:r>
              <a:rPr lang="en-US" dirty="0"/>
              <a:t>lacerations: </a:t>
            </a:r>
            <a:endParaRPr lang="cs-CZ" dirty="0"/>
          </a:p>
          <a:p>
            <a:pPr lvl="1"/>
            <a:r>
              <a:rPr lang="en-US" dirty="0"/>
              <a:t>caused by contact of the body with an obstacle during a gradual fall, but during a free fall when hitting an uneven surface,</a:t>
            </a:r>
            <a:endParaRPr lang="cs-CZ" dirty="0"/>
          </a:p>
          <a:p>
            <a:r>
              <a:rPr lang="en-US" dirty="0"/>
              <a:t>fractures: </a:t>
            </a:r>
            <a:endParaRPr lang="cs-CZ" dirty="0"/>
          </a:p>
          <a:p>
            <a:pPr lvl="1"/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fissure</a:t>
            </a:r>
            <a:r>
              <a:rPr lang="cs-CZ" dirty="0"/>
              <a:t> </a:t>
            </a:r>
            <a:r>
              <a:rPr lang="cs-CZ" dirty="0" err="1"/>
              <a:t>fracture</a:t>
            </a:r>
            <a:r>
              <a:rPr lang="en-US" dirty="0"/>
              <a:t> to comminuted fractures of the vault and base of the skull, bone fractures of the limbs, chest</a:t>
            </a:r>
            <a:r>
              <a:rPr lang="cs-CZ" dirty="0"/>
              <a:t>,</a:t>
            </a:r>
            <a:r>
              <a:rPr lang="en-US" dirty="0"/>
              <a:t> skeleton, pelvis.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460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12B1F-CB95-E83D-9D36-7E3A05DA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21" y="392285"/>
            <a:ext cx="10515600" cy="1325563"/>
          </a:xfrm>
        </p:spPr>
        <p:txBody>
          <a:bodyPr/>
          <a:lstStyle/>
          <a:p>
            <a:r>
              <a:rPr lang="cs-CZ" dirty="0" err="1"/>
              <a:t>Injuries</a:t>
            </a:r>
            <a:r>
              <a:rPr lang="cs-CZ" dirty="0"/>
              <a:t>  - </a:t>
            </a:r>
            <a:r>
              <a:rPr lang="cs-CZ" dirty="0" err="1"/>
              <a:t>mechanism</a:t>
            </a:r>
            <a:endParaRPr lang="cs-CZ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630D9BA-931C-14D1-197E-F76101D57F9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86324" y="2085643"/>
            <a:ext cx="64054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3B19C3-D232-7305-BFC4-ABD31854D57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25421" y="1843950"/>
            <a:ext cx="480748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appearance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extent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injury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depends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several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factors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whether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free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stepped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gradual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fall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height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body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falls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clothing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number of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layers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clothing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part of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body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hits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which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underlay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lands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on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7DBCECD6-619A-B353-D8C9-32E35D697E5D}"/>
              </a:ext>
            </a:extLst>
          </p:cNvPr>
          <p:cNvGrpSpPr/>
          <p:nvPr/>
        </p:nvGrpSpPr>
        <p:grpSpPr>
          <a:xfrm>
            <a:off x="6404368" y="1348509"/>
            <a:ext cx="4701308" cy="3701294"/>
            <a:chOff x="6404368" y="1348509"/>
            <a:chExt cx="4701308" cy="3701294"/>
          </a:xfrm>
        </p:grpSpPr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5D608BB2-47E2-D5EA-10E7-F8B50F199518}"/>
                </a:ext>
              </a:extLst>
            </p:cNvPr>
            <p:cNvGrpSpPr/>
            <p:nvPr/>
          </p:nvGrpSpPr>
          <p:grpSpPr>
            <a:xfrm>
              <a:off x="6511936" y="1348509"/>
              <a:ext cx="4593740" cy="2982825"/>
              <a:chOff x="6511936" y="1843950"/>
              <a:chExt cx="3731075" cy="2487384"/>
            </a:xfrm>
          </p:grpSpPr>
          <p:pic>
            <p:nvPicPr>
              <p:cNvPr id="6" name="Obrázek 5">
                <a:extLst>
                  <a:ext uri="{FF2B5EF4-FFF2-40B4-BE49-F238E27FC236}">
                    <a16:creationId xmlns:a16="http://schemas.microsoft.com/office/drawing/2014/main" id="{67B4C965-2AA1-F209-DBA4-F31D481DF8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11936" y="1843950"/>
                <a:ext cx="3731075" cy="2487384"/>
              </a:xfrm>
              <a:prstGeom prst="rect">
                <a:avLst/>
              </a:prstGeom>
            </p:spPr>
          </p:pic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0478A3EB-BBD5-CB22-83C0-AE331B5B0DFE}"/>
                  </a:ext>
                </a:extLst>
              </p:cNvPr>
              <p:cNvSpPr/>
              <p:nvPr/>
            </p:nvSpPr>
            <p:spPr>
              <a:xfrm>
                <a:off x="9870048" y="2743610"/>
                <a:ext cx="144855" cy="344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4366B9C7-2D6A-418A-0024-3AEF8CC29B30}"/>
                </a:ext>
              </a:extLst>
            </p:cNvPr>
            <p:cNvSpPr txBox="1"/>
            <p:nvPr/>
          </p:nvSpPr>
          <p:spPr>
            <a:xfrm>
              <a:off x="6404368" y="4403472"/>
              <a:ext cx="4701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err="1"/>
                <a:t>Fall</a:t>
              </a:r>
              <a:r>
                <a:rPr lang="cs-CZ" dirty="0"/>
                <a:t> </a:t>
              </a:r>
              <a:r>
                <a:rPr lang="cs-CZ" dirty="0" err="1"/>
                <a:t>from</a:t>
              </a:r>
              <a:r>
                <a:rPr lang="cs-CZ" dirty="0"/>
                <a:t> </a:t>
              </a:r>
              <a:r>
                <a:rPr lang="cs-CZ" dirty="0" err="1"/>
                <a:t>height</a:t>
              </a:r>
              <a:r>
                <a:rPr lang="cs-CZ" dirty="0"/>
                <a:t> of </a:t>
              </a:r>
              <a:r>
                <a:rPr lang="cs-CZ" dirty="0" err="1"/>
                <a:t>good</a:t>
              </a:r>
              <a:r>
                <a:rPr lang="cs-CZ" dirty="0"/>
                <a:t> </a:t>
              </a:r>
              <a:r>
                <a:rPr lang="cs-CZ" dirty="0" err="1"/>
                <a:t>dressed</a:t>
              </a:r>
              <a:r>
                <a:rPr lang="cs-CZ" dirty="0"/>
                <a:t> man – no </a:t>
              </a:r>
              <a:r>
                <a:rPr lang="cs-CZ" dirty="0" err="1"/>
                <a:t>bruises</a:t>
              </a:r>
              <a:r>
                <a:rPr lang="cs-CZ" dirty="0"/>
                <a:t>, no </a:t>
              </a:r>
              <a:r>
                <a:rPr lang="cs-CZ" dirty="0" err="1"/>
                <a:t>abrasion</a:t>
              </a:r>
              <a:r>
                <a:rPr lang="cs-CZ" dirty="0"/>
                <a:t> on </a:t>
              </a:r>
              <a:r>
                <a:rPr lang="cs-CZ" dirty="0" err="1"/>
                <a:t>external</a:t>
              </a:r>
              <a:r>
                <a:rPr lang="cs-CZ" dirty="0"/>
                <a:t> </a:t>
              </a:r>
              <a:r>
                <a:rPr lang="cs-CZ" dirty="0" err="1"/>
                <a:t>examination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82920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7DB1C-CFAE-A8E7-1CFD-9B45E1D2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546195"/>
            <a:ext cx="10515600" cy="1325563"/>
          </a:xfrm>
        </p:spPr>
        <p:txBody>
          <a:bodyPr/>
          <a:lstStyle/>
          <a:p>
            <a:r>
              <a:rPr lang="cs-CZ" dirty="0" err="1"/>
              <a:t>Injuries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site</a:t>
            </a:r>
            <a:r>
              <a:rPr lang="cs-CZ" dirty="0"/>
              <a:t> of </a:t>
            </a:r>
            <a:r>
              <a:rPr lang="cs-CZ" dirty="0" err="1"/>
              <a:t>impact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217394C-F6DF-767D-C9E3-E3F4FE9F2839}"/>
              </a:ext>
            </a:extLst>
          </p:cNvPr>
          <p:cNvSpPr txBox="1"/>
          <p:nvPr/>
        </p:nvSpPr>
        <p:spPr>
          <a:xfrm>
            <a:off x="305555" y="1949255"/>
            <a:ext cx="41215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body can land in these basic positions:</a:t>
            </a:r>
            <a:endParaRPr lang="cs-CZ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on head</a:t>
            </a:r>
            <a:endParaRPr lang="cs-CZ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to the front of the body</a:t>
            </a:r>
            <a:endParaRPr lang="cs-CZ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on the lower limbs</a:t>
            </a:r>
            <a:endParaRPr lang="cs-CZ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on the buttocks (sitting)  </a:t>
            </a:r>
            <a:endParaRPr lang="cs-CZ" sz="2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on back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914AEF-0ED7-8769-B28D-3CACEF0BF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082" y="1871758"/>
            <a:ext cx="4200508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033AB-C27A-2F88-3DDF-24D92AF3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6" y="528087"/>
            <a:ext cx="10515600" cy="1325563"/>
          </a:xfrm>
        </p:spPr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injury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379E76-272D-86DB-246E-53A69C341EDE}"/>
              </a:ext>
            </a:extLst>
          </p:cNvPr>
          <p:cNvSpPr txBox="1"/>
          <p:nvPr/>
        </p:nvSpPr>
        <p:spPr>
          <a:xfrm>
            <a:off x="358366" y="1643854"/>
            <a:ext cx="4854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Injury to internal organs:</a:t>
            </a:r>
            <a:endParaRPr lang="cs-CZ" dirty="0"/>
          </a:p>
          <a:p>
            <a:r>
              <a:rPr lang="en-US" dirty="0"/>
              <a:t>Cranial cavity: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fractures</a:t>
            </a:r>
            <a:r>
              <a:rPr lang="cs-CZ" dirty="0"/>
              <a:t>, </a:t>
            </a:r>
            <a:r>
              <a:rPr lang="cs-CZ" dirty="0" err="1"/>
              <a:t>crash</a:t>
            </a:r>
            <a:r>
              <a:rPr lang="cs-CZ" dirty="0"/>
              <a:t> of </a:t>
            </a:r>
            <a:r>
              <a:rPr lang="cs-CZ" dirty="0" err="1"/>
              <a:t>skull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contusion to </a:t>
            </a:r>
            <a:r>
              <a:rPr lang="cs-CZ" dirty="0" err="1"/>
              <a:t>laceration</a:t>
            </a:r>
            <a:r>
              <a:rPr lang="en-US" dirty="0"/>
              <a:t> of the brain with blood effusions in the cranial cavity.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</a:t>
            </a:r>
            <a:r>
              <a:rPr lang="en-US" dirty="0" err="1"/>
              <a:t>nhalation</a:t>
            </a:r>
            <a:r>
              <a:rPr lang="en-US" dirty="0"/>
              <a:t> of blood into the lungs is also related to fractures of the base of the skull.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29AB4E0-A8D2-307D-70A0-874314A3E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964" y="916248"/>
            <a:ext cx="2682472" cy="401151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3E35F56-B6E4-F71E-810F-61B75CC01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627" y="3982997"/>
            <a:ext cx="359695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2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033AB-C27A-2F88-3DDF-24D92AF3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13" y="564302"/>
            <a:ext cx="10515600" cy="1325563"/>
          </a:xfrm>
        </p:spPr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injury</a:t>
            </a: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147F1B2B-E9BB-EFD1-0DFD-F4AB36EB87BA}"/>
              </a:ext>
            </a:extLst>
          </p:cNvPr>
          <p:cNvSpPr txBox="1">
            <a:spLocks/>
          </p:cNvSpPr>
          <p:nvPr/>
        </p:nvSpPr>
        <p:spPr>
          <a:xfrm>
            <a:off x="266323" y="1672545"/>
            <a:ext cx="4187982" cy="349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+mn-lt"/>
              </a:rPr>
              <a:t>Abdominal cavity:</a:t>
            </a:r>
            <a:endParaRPr lang="cs-CZ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lacerations or contusions of the liver are common,</a:t>
            </a:r>
            <a:endParaRPr lang="cs-CZ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spleen with blood effusion into the abdominal cavity</a:t>
            </a:r>
            <a:endParaRPr lang="cs-CZ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bruising or laceration, or detachment of the kidney (or both) from the pedicle</a:t>
            </a:r>
            <a:endParaRPr lang="cs-CZ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ruptures of the stomach, </a:t>
            </a:r>
            <a:endParaRPr lang="cs-CZ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peritoneum (intestine suspension) and ruptures of the small or large intestine - not common</a:t>
            </a:r>
            <a:endParaRPr lang="cs-CZ" sz="20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Contusion of the pancreas - rare, it is quite well hidden</a:t>
            </a:r>
            <a:endParaRPr lang="cs-CZ" sz="2000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374AD6-1E7A-7784-E998-F1C72846E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013" y="380246"/>
            <a:ext cx="3429063" cy="23196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512AD6-4264-2AF6-A154-2E4352145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996" y="1825349"/>
            <a:ext cx="3298567" cy="22015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B06322-13C9-1762-03EB-090C02D8E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422" y="3307196"/>
            <a:ext cx="3795664" cy="2479834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8D3DE5E8-FCDD-17F5-2AE7-32F527AF22E4}"/>
              </a:ext>
            </a:extLst>
          </p:cNvPr>
          <p:cNvGrpSpPr/>
          <p:nvPr/>
        </p:nvGrpSpPr>
        <p:grpSpPr>
          <a:xfrm>
            <a:off x="4517798" y="4187161"/>
            <a:ext cx="3298567" cy="2504468"/>
            <a:chOff x="4517798" y="4187161"/>
            <a:chExt cx="3298567" cy="2504468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6C959A7A-DCE3-A113-78A3-F094559A5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7798" y="4187161"/>
              <a:ext cx="3298567" cy="2504468"/>
            </a:xfrm>
            <a:prstGeom prst="rect">
              <a:avLst/>
            </a:prstGeom>
          </p:spPr>
        </p:pic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C2C67EA7-872D-221C-FE9A-6DF915152175}"/>
                </a:ext>
              </a:extLst>
            </p:cNvPr>
            <p:cNvSpPr txBox="1"/>
            <p:nvPr/>
          </p:nvSpPr>
          <p:spPr>
            <a:xfrm>
              <a:off x="4676288" y="4391444"/>
              <a:ext cx="2981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>
                  <a:solidFill>
                    <a:schemeClr val="bg1"/>
                  </a:solidFill>
                </a:rPr>
                <a:t>Multiple</a:t>
              </a:r>
              <a:r>
                <a:rPr lang="cs-CZ" dirty="0">
                  <a:solidFill>
                    <a:schemeClr val="bg1"/>
                  </a:solidFill>
                </a:rPr>
                <a:t> </a:t>
              </a:r>
              <a:r>
                <a:rPr lang="cs-CZ" dirty="0" err="1">
                  <a:solidFill>
                    <a:schemeClr val="bg1"/>
                  </a:solidFill>
                </a:rPr>
                <a:t>hemorhages</a:t>
              </a:r>
              <a:r>
                <a:rPr lang="cs-CZ" dirty="0">
                  <a:solidFill>
                    <a:schemeClr val="bg1"/>
                  </a:solidFill>
                </a:rPr>
                <a:t> on </a:t>
              </a:r>
              <a:r>
                <a:rPr lang="cs-CZ" dirty="0" err="1">
                  <a:solidFill>
                    <a:schemeClr val="bg1"/>
                  </a:solidFill>
                </a:rPr>
                <a:t>back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80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033AB-C27A-2F88-3DDF-24D92AF3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71" y="428500"/>
            <a:ext cx="10515600" cy="1325563"/>
          </a:xfrm>
        </p:spPr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of </a:t>
            </a:r>
            <a:r>
              <a:rPr lang="cs-CZ" dirty="0" err="1"/>
              <a:t>injury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06647A1-8297-CDE5-2D94-423ABF2B54D1}"/>
              </a:ext>
            </a:extLst>
          </p:cNvPr>
          <p:cNvSpPr txBox="1"/>
          <p:nvPr/>
        </p:nvSpPr>
        <p:spPr>
          <a:xfrm>
            <a:off x="244444" y="1907971"/>
            <a:ext cx="48707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Limbs</a:t>
            </a:r>
            <a:endParaRPr lang="cs-CZ" sz="2800" dirty="0"/>
          </a:p>
          <a:p>
            <a:r>
              <a:rPr lang="cs-CZ" sz="2800" dirty="0" err="1"/>
              <a:t>Different</a:t>
            </a:r>
            <a:r>
              <a:rPr lang="cs-CZ" sz="2800" dirty="0"/>
              <a:t> </a:t>
            </a:r>
            <a:r>
              <a:rPr lang="cs-CZ" sz="2800" dirty="0" err="1"/>
              <a:t>types</a:t>
            </a:r>
            <a:r>
              <a:rPr lang="cs-CZ" sz="2800" dirty="0"/>
              <a:t> of </a:t>
            </a:r>
            <a:r>
              <a:rPr lang="cs-CZ" sz="2800" dirty="0" err="1"/>
              <a:t>fractures</a:t>
            </a:r>
            <a:endParaRPr lang="cs-CZ" sz="2800" dirty="0"/>
          </a:p>
          <a:p>
            <a:endParaRPr lang="cs-CZ" sz="2800" dirty="0"/>
          </a:p>
          <a:p>
            <a:r>
              <a:rPr lang="cs-CZ" sz="2000" dirty="0" err="1"/>
              <a:t>Typical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fracture</a:t>
            </a:r>
            <a:r>
              <a:rPr lang="cs-CZ" sz="2000" dirty="0"/>
              <a:t> of </a:t>
            </a:r>
            <a:r>
              <a:rPr lang="cs-CZ" sz="2000" dirty="0" err="1"/>
              <a:t>ankle</a:t>
            </a:r>
            <a:r>
              <a:rPr lang="cs-CZ" sz="2000" dirty="0"/>
              <a:t> and </a:t>
            </a:r>
            <a:r>
              <a:rPr lang="cs-CZ" sz="2000" dirty="0" err="1"/>
              <a:t>bones</a:t>
            </a:r>
            <a:r>
              <a:rPr lang="cs-CZ" sz="2000" dirty="0"/>
              <a:t> of </a:t>
            </a:r>
            <a:r>
              <a:rPr lang="cs-CZ" sz="2000" dirty="0" err="1"/>
              <a:t>foot</a:t>
            </a:r>
            <a:r>
              <a:rPr lang="cs-CZ" sz="2000" dirty="0"/>
              <a:t> in case of </a:t>
            </a:r>
            <a:r>
              <a:rPr lang="cs-CZ" sz="2000" dirty="0" err="1"/>
              <a:t>impact</a:t>
            </a:r>
            <a:r>
              <a:rPr lang="cs-CZ" sz="2000"/>
              <a:t> on </a:t>
            </a:r>
            <a:r>
              <a:rPr lang="cs-CZ" sz="2000" dirty="0" err="1"/>
              <a:t>lower</a:t>
            </a:r>
            <a:r>
              <a:rPr lang="cs-CZ" sz="2000" dirty="0"/>
              <a:t> </a:t>
            </a:r>
            <a:r>
              <a:rPr lang="cs-CZ" sz="2000" dirty="0" err="1"/>
              <a:t>limbs</a:t>
            </a: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5B14ED-BD3E-EEE6-E586-FE8129EDB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87" y="3669887"/>
            <a:ext cx="4750414" cy="2868101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FE3B1663-DA67-3DBA-B93D-49A4FE0B01F9}"/>
              </a:ext>
            </a:extLst>
          </p:cNvPr>
          <p:cNvGrpSpPr/>
          <p:nvPr/>
        </p:nvGrpSpPr>
        <p:grpSpPr>
          <a:xfrm>
            <a:off x="6367604" y="543100"/>
            <a:ext cx="4464867" cy="2885899"/>
            <a:chOff x="6096000" y="1780387"/>
            <a:chExt cx="3377477" cy="2255716"/>
          </a:xfrm>
        </p:grpSpPr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8AA41D68-3740-BF2F-A9BD-0432FAB9F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1780387"/>
              <a:ext cx="3377477" cy="2255716"/>
            </a:xfrm>
            <a:prstGeom prst="rect">
              <a:avLst/>
            </a:prstGeom>
          </p:spPr>
        </p:pic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5B0579B1-9718-5F4E-F2FB-C2A763154F48}"/>
                </a:ext>
              </a:extLst>
            </p:cNvPr>
            <p:cNvSpPr/>
            <p:nvPr/>
          </p:nvSpPr>
          <p:spPr>
            <a:xfrm>
              <a:off x="7363847" y="2209046"/>
              <a:ext cx="1110197" cy="4074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5177225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616</Words>
  <Application>Microsoft Office PowerPoint</Application>
  <PresentationFormat>Širokoúhlá obrazovka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Office</vt:lpstr>
      <vt:lpstr>Fall from height</vt:lpstr>
      <vt:lpstr>How it happens</vt:lpstr>
      <vt:lpstr>Different types of falls</vt:lpstr>
      <vt:lpstr>Injuries</vt:lpstr>
      <vt:lpstr>Injuries  - mechanism</vt:lpstr>
      <vt:lpstr>Injuries according to site of impact</vt:lpstr>
      <vt:lpstr>Different types of injury</vt:lpstr>
      <vt:lpstr>Different types of injury</vt:lpstr>
      <vt:lpstr>Different types of injury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Alexander Pilin</dc:creator>
  <cp:lastModifiedBy>Alexander Pilin</cp:lastModifiedBy>
  <cp:revision>3</cp:revision>
  <dcterms:created xsi:type="dcterms:W3CDTF">2022-10-09T16:39:02Z</dcterms:created>
  <dcterms:modified xsi:type="dcterms:W3CDTF">2022-10-09T17:26:47Z</dcterms:modified>
</cp:coreProperties>
</file>