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8" r:id="rId2"/>
    <p:sldId id="275" r:id="rId3"/>
    <p:sldId id="274" r:id="rId4"/>
    <p:sldId id="273" r:id="rId5"/>
    <p:sldId id="276" r:id="rId6"/>
    <p:sldId id="269" r:id="rId7"/>
    <p:sldId id="278" r:id="rId8"/>
    <p:sldId id="314" r:id="rId9"/>
    <p:sldId id="289" r:id="rId10"/>
    <p:sldId id="290" r:id="rId11"/>
    <p:sldId id="291" r:id="rId12"/>
    <p:sldId id="293" r:id="rId13"/>
    <p:sldId id="295" r:id="rId14"/>
    <p:sldId id="296" r:id="rId15"/>
    <p:sldId id="285" r:id="rId16"/>
    <p:sldId id="265" r:id="rId17"/>
    <p:sldId id="259" r:id="rId18"/>
    <p:sldId id="279" r:id="rId19"/>
    <p:sldId id="258" r:id="rId20"/>
    <p:sldId id="286" r:id="rId21"/>
    <p:sldId id="287" r:id="rId22"/>
    <p:sldId id="288" r:id="rId23"/>
    <p:sldId id="281" r:id="rId24"/>
    <p:sldId id="280" r:id="rId25"/>
    <p:sldId id="297" r:id="rId26"/>
    <p:sldId id="299" r:id="rId27"/>
    <p:sldId id="267" r:id="rId28"/>
    <p:sldId id="282" r:id="rId29"/>
    <p:sldId id="283" r:id="rId30"/>
    <p:sldId id="256" r:id="rId31"/>
    <p:sldId id="284" r:id="rId32"/>
    <p:sldId id="271" r:id="rId33"/>
    <p:sldId id="272" r:id="rId34"/>
    <p:sldId id="303" r:id="rId35"/>
    <p:sldId id="301" r:id="rId36"/>
    <p:sldId id="302" r:id="rId37"/>
    <p:sldId id="304" r:id="rId38"/>
    <p:sldId id="305" r:id="rId39"/>
    <p:sldId id="306" r:id="rId40"/>
    <p:sldId id="307" r:id="rId41"/>
    <p:sldId id="312" r:id="rId42"/>
    <p:sldId id="313" r:id="rId43"/>
    <p:sldId id="308" r:id="rId44"/>
    <p:sldId id="309" r:id="rId45"/>
    <p:sldId id="310" r:id="rId46"/>
    <p:sldId id="311"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473"/>
    <a:srgbClr val="DDDDDD"/>
    <a:srgbClr val="CECEC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11761-0C4E-772E-997D-E0454022FBE9}" v="11" dt="2023-11-05T15:25:4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3780" autoAdjust="0"/>
  </p:normalViewPr>
  <p:slideViewPr>
    <p:cSldViewPr snapToGrid="0">
      <p:cViewPr varScale="1">
        <p:scale>
          <a:sx n="81" d="100"/>
          <a:sy n="81" d="100"/>
        </p:scale>
        <p:origin x="9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Pilin" userId="S::70813460@cuni.cz::3a2aedd7-5dda-4561-9a7e-03d13a71d829" providerId="AD" clId="Web-{EE511761-0C4E-772E-997D-E0454022FBE9}"/>
    <pc:docChg chg="modSld">
      <pc:chgData name="Alexander Pilin" userId="S::70813460@cuni.cz::3a2aedd7-5dda-4561-9a7e-03d13a71d829" providerId="AD" clId="Web-{EE511761-0C4E-772E-997D-E0454022FBE9}" dt="2023-11-05T15:25:46.163" v="9" actId="20577"/>
      <pc:docMkLst>
        <pc:docMk/>
      </pc:docMkLst>
      <pc:sldChg chg="addSp modSp">
        <pc:chgData name="Alexander Pilin" userId="S::70813460@cuni.cz::3a2aedd7-5dda-4561-9a7e-03d13a71d829" providerId="AD" clId="Web-{EE511761-0C4E-772E-997D-E0454022FBE9}" dt="2023-11-05T15:25:46.163" v="9" actId="20577"/>
        <pc:sldMkLst>
          <pc:docMk/>
          <pc:sldMk cId="0" sldId="284"/>
        </pc:sldMkLst>
        <pc:spChg chg="mod">
          <ac:chgData name="Alexander Pilin" userId="S::70813460@cuni.cz::3a2aedd7-5dda-4561-9a7e-03d13a71d829" providerId="AD" clId="Web-{EE511761-0C4E-772E-997D-E0454022FBE9}" dt="2023-11-05T15:25:46.163" v="9" actId="20577"/>
          <ac:spMkLst>
            <pc:docMk/>
            <pc:sldMk cId="0" sldId="284"/>
            <ac:spMk id="63491" creationId="{748C3FEA-CE5F-42FE-364A-2CB07F534007}"/>
          </ac:spMkLst>
        </pc:spChg>
        <pc:picChg chg="add mod">
          <ac:chgData name="Alexander Pilin" userId="S::70813460@cuni.cz::3a2aedd7-5dda-4561-9a7e-03d13a71d829" providerId="AD" clId="Web-{EE511761-0C4E-772E-997D-E0454022FBE9}" dt="2023-11-05T15:24:23.176" v="3" actId="1076"/>
          <ac:picMkLst>
            <pc:docMk/>
            <pc:sldMk cId="0" sldId="284"/>
            <ac:picMk id="2" creationId="{E090C6FE-2F28-AFDB-28D5-8FB8AD97A6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92786A4-4B6B-1058-FEC8-BE9B6697DAC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1C79D5A2-7FDE-2ADC-4AD6-CA73C435E85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8372" name="Rectangle 4">
            <a:extLst>
              <a:ext uri="{FF2B5EF4-FFF2-40B4-BE49-F238E27FC236}">
                <a16:creationId xmlns:a16="http://schemas.microsoft.com/office/drawing/2014/main" id="{E992C2FE-BF3D-A756-EF51-5CC367D8593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58373" name="Rectangle 5">
            <a:extLst>
              <a:ext uri="{FF2B5EF4-FFF2-40B4-BE49-F238E27FC236}">
                <a16:creationId xmlns:a16="http://schemas.microsoft.com/office/drawing/2014/main" id="{E3ACAADE-6287-3E7E-7A83-B4E13A8D204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7F984AC-A3C0-4E75-8024-0BF5B63CCE79}" type="slidenum">
              <a:rPr lang="en-US" altLang="cs-CZ"/>
              <a:pPr>
                <a:defRPr/>
              </a:pPr>
              <a:t>‹#›</a:t>
            </a:fld>
            <a:endParaRPr lang="en-US"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E2474AF-B3B9-9D08-DAA7-1DB44C96B6E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C9941B07-8644-1891-B9F0-A3A2D868BC1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81BB18E6-86D1-8D08-F69E-A397036895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A2AA14E6-A54C-0A30-A445-FF5657AAF3A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Klepnutím lze upravit styly předlohy textu.</a:t>
            </a:r>
          </a:p>
          <a:p>
            <a:pPr lvl="1"/>
            <a:r>
              <a:rPr lang="en-US" noProof="0"/>
              <a:t>Druhá úroveň</a:t>
            </a:r>
          </a:p>
          <a:p>
            <a:pPr lvl="2"/>
            <a:r>
              <a:rPr lang="en-US" noProof="0"/>
              <a:t>Třetí úroveň</a:t>
            </a:r>
          </a:p>
          <a:p>
            <a:pPr lvl="3"/>
            <a:r>
              <a:rPr lang="en-US" noProof="0"/>
              <a:t>Čtvrtá úroveň</a:t>
            </a:r>
          </a:p>
          <a:p>
            <a:pPr lvl="4"/>
            <a:r>
              <a:rPr lang="en-US" noProof="0"/>
              <a:t>Pátá úroveň</a:t>
            </a:r>
          </a:p>
        </p:txBody>
      </p:sp>
      <p:sp>
        <p:nvSpPr>
          <p:cNvPr id="12294" name="Rectangle 6">
            <a:extLst>
              <a:ext uri="{FF2B5EF4-FFF2-40B4-BE49-F238E27FC236}">
                <a16:creationId xmlns:a16="http://schemas.microsoft.com/office/drawing/2014/main" id="{E57357F1-C25E-D05E-3752-8333F01CA01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2295" name="Rectangle 7">
            <a:extLst>
              <a:ext uri="{FF2B5EF4-FFF2-40B4-BE49-F238E27FC236}">
                <a16:creationId xmlns:a16="http://schemas.microsoft.com/office/drawing/2014/main" id="{B21E2556-2562-C971-6261-91890CA36ED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842BF92-A1DB-4B60-BEB4-65B8B2730F1A}"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C05B1FF-9E49-D836-2A19-DC1A360FB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95A525-601A-4D75-A924-A19129DA3DF6}" type="slidenum">
              <a:rPr lang="en-US" altLang="cs-CZ"/>
              <a:pPr>
                <a:spcBef>
                  <a:spcPct val="0"/>
                </a:spcBef>
              </a:pPr>
              <a:t>1</a:t>
            </a:fld>
            <a:endParaRPr lang="en-US" altLang="cs-CZ"/>
          </a:p>
        </p:txBody>
      </p:sp>
      <p:sp>
        <p:nvSpPr>
          <p:cNvPr id="5123" name="Rectangle 2">
            <a:extLst>
              <a:ext uri="{FF2B5EF4-FFF2-40B4-BE49-F238E27FC236}">
                <a16:creationId xmlns:a16="http://schemas.microsoft.com/office/drawing/2014/main" id="{781D9DB7-09E3-A4A3-0984-68103AF3490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AE1F022-3876-3F9D-4A70-AE8128D42B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CB355F0-E753-108F-CC78-D724AD63D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54C0F-3A72-4F8B-B3A3-F6334F160650}" type="slidenum">
              <a:rPr lang="en-US" altLang="cs-CZ"/>
              <a:pPr>
                <a:spcBef>
                  <a:spcPct val="0"/>
                </a:spcBef>
              </a:pPr>
              <a:t>11</a:t>
            </a:fld>
            <a:endParaRPr lang="en-US" altLang="cs-CZ"/>
          </a:p>
        </p:txBody>
      </p:sp>
      <p:sp>
        <p:nvSpPr>
          <p:cNvPr id="23555" name="Rectangle 2">
            <a:extLst>
              <a:ext uri="{FF2B5EF4-FFF2-40B4-BE49-F238E27FC236}">
                <a16:creationId xmlns:a16="http://schemas.microsoft.com/office/drawing/2014/main" id="{1F4EE41A-E0C1-B888-23B4-F1684164894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FC226CC-B1C1-444F-AA00-97A3D900B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54B412C-BA69-ADAB-60E8-A5A0CF5C0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7C2E2C-DB26-4DE4-91FF-58C2BBF4057B}" type="slidenum">
              <a:rPr lang="en-US" altLang="cs-CZ"/>
              <a:pPr>
                <a:spcBef>
                  <a:spcPct val="0"/>
                </a:spcBef>
              </a:pPr>
              <a:t>12</a:t>
            </a:fld>
            <a:endParaRPr lang="en-US" altLang="cs-CZ"/>
          </a:p>
        </p:txBody>
      </p:sp>
      <p:sp>
        <p:nvSpPr>
          <p:cNvPr id="25603" name="Rectangle 2">
            <a:extLst>
              <a:ext uri="{FF2B5EF4-FFF2-40B4-BE49-F238E27FC236}">
                <a16:creationId xmlns:a16="http://schemas.microsoft.com/office/drawing/2014/main" id="{8B23275D-85B6-128D-D9D7-9687F667E6F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D8C0869-E020-7470-0BEE-623AB7E29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CA92899-0C17-1E74-AC75-3996EEBF8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E2D204-E0FB-4108-AE93-0BBEC86549DE}" type="slidenum">
              <a:rPr lang="en-US" altLang="cs-CZ"/>
              <a:pPr>
                <a:spcBef>
                  <a:spcPct val="0"/>
                </a:spcBef>
              </a:pPr>
              <a:t>13</a:t>
            </a:fld>
            <a:endParaRPr lang="en-US" altLang="cs-CZ"/>
          </a:p>
        </p:txBody>
      </p:sp>
      <p:sp>
        <p:nvSpPr>
          <p:cNvPr id="27651" name="Rectangle 2">
            <a:extLst>
              <a:ext uri="{FF2B5EF4-FFF2-40B4-BE49-F238E27FC236}">
                <a16:creationId xmlns:a16="http://schemas.microsoft.com/office/drawing/2014/main" id="{43EF2524-53B1-42B9-29AB-34BD43E3271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4E21557-F2D3-5E5E-2695-4A88AF8435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694A409-63F1-5C55-9920-F50AC222B8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ADF82-5CB8-478B-B969-573B02089BB4}" type="slidenum">
              <a:rPr lang="en-US" altLang="cs-CZ"/>
              <a:pPr>
                <a:spcBef>
                  <a:spcPct val="0"/>
                </a:spcBef>
              </a:pPr>
              <a:t>14</a:t>
            </a:fld>
            <a:endParaRPr lang="en-US" altLang="cs-CZ"/>
          </a:p>
        </p:txBody>
      </p:sp>
      <p:sp>
        <p:nvSpPr>
          <p:cNvPr id="29699" name="Rectangle 2">
            <a:extLst>
              <a:ext uri="{FF2B5EF4-FFF2-40B4-BE49-F238E27FC236}">
                <a16:creationId xmlns:a16="http://schemas.microsoft.com/office/drawing/2014/main" id="{46547617-32C4-168D-C99F-30D5F4D5498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806E3A6-0695-A278-97AF-98A4D5ADB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73DC56F-91E6-EA01-CD4C-ABE9E186C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5E691-A557-4DD2-A22E-5827DEF08F62}" type="slidenum">
              <a:rPr lang="en-US" altLang="cs-CZ"/>
              <a:pPr>
                <a:spcBef>
                  <a:spcPct val="0"/>
                </a:spcBef>
              </a:pPr>
              <a:t>15</a:t>
            </a:fld>
            <a:endParaRPr lang="en-US" altLang="cs-CZ"/>
          </a:p>
        </p:txBody>
      </p:sp>
      <p:sp>
        <p:nvSpPr>
          <p:cNvPr id="31747" name="Rectangle 2">
            <a:extLst>
              <a:ext uri="{FF2B5EF4-FFF2-40B4-BE49-F238E27FC236}">
                <a16:creationId xmlns:a16="http://schemas.microsoft.com/office/drawing/2014/main" id="{96633A09-7CCC-AEFE-4966-BCA93B7CDFE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3233943-9912-E9C6-F0B9-BA9714632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At the same time basics of toxicology were established.</a:t>
            </a:r>
            <a:endParaRPr lang="en-US" altLang="cs-CZ">
              <a:latin typeface="Arial" panose="020B0604020202020204" pitchFamily="34" charset="0"/>
            </a:endParaRPr>
          </a:p>
          <a:p>
            <a:pPr eaLnBrk="1" hangingPunct="1"/>
            <a:endParaRPr lang="en-US" altLang="cs-CZ">
              <a:latin typeface="Arial" panose="020B0604020202020204" pitchFamily="34" charset="0"/>
            </a:endParaRPr>
          </a:p>
          <a:p>
            <a:pPr eaLnBrk="1" hangingPunct="1"/>
            <a:endParaRPr lang="en-US"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36C3B28-989D-E23B-D6FA-23DF619D2F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10D94-15CA-488E-B88C-F83469C8DABC}" type="slidenum">
              <a:rPr lang="en-US" altLang="cs-CZ"/>
              <a:pPr>
                <a:spcBef>
                  <a:spcPct val="0"/>
                </a:spcBef>
              </a:pPr>
              <a:t>16</a:t>
            </a:fld>
            <a:endParaRPr lang="en-US" altLang="cs-CZ"/>
          </a:p>
        </p:txBody>
      </p:sp>
      <p:sp>
        <p:nvSpPr>
          <p:cNvPr id="33795" name="Rectangle 2">
            <a:extLst>
              <a:ext uri="{FF2B5EF4-FFF2-40B4-BE49-F238E27FC236}">
                <a16:creationId xmlns:a16="http://schemas.microsoft.com/office/drawing/2014/main" id="{A45AE880-D64E-2478-CA01-0C638958AA1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1145435-2C9D-94B5-5048-70F32D1F18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8058368-AF5D-FC38-90F9-D6E422FE1C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7BD2C1-D3E9-42FB-9B15-4BEF82C2CC65}" type="slidenum">
              <a:rPr lang="en-US" altLang="cs-CZ"/>
              <a:pPr>
                <a:spcBef>
                  <a:spcPct val="0"/>
                </a:spcBef>
              </a:pPr>
              <a:t>17</a:t>
            </a:fld>
            <a:endParaRPr lang="en-US" altLang="cs-CZ"/>
          </a:p>
        </p:txBody>
      </p:sp>
      <p:sp>
        <p:nvSpPr>
          <p:cNvPr id="35843" name="Rectangle 2">
            <a:extLst>
              <a:ext uri="{FF2B5EF4-FFF2-40B4-BE49-F238E27FC236}">
                <a16:creationId xmlns:a16="http://schemas.microsoft.com/office/drawing/2014/main" id="{2D521B8E-9F2E-1765-6B8E-D1B9E7B3410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55E6309-4766-113D-12AB-AF12079FBF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0BC9A5B-6994-B357-C2E8-7CF1FE460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03CAC4-8BDC-4EDF-9C54-B7FA490699F9}" type="slidenum">
              <a:rPr lang="en-US" altLang="cs-CZ"/>
              <a:pPr>
                <a:spcBef>
                  <a:spcPct val="0"/>
                </a:spcBef>
              </a:pPr>
              <a:t>18</a:t>
            </a:fld>
            <a:endParaRPr lang="en-US" altLang="cs-CZ"/>
          </a:p>
        </p:txBody>
      </p:sp>
      <p:sp>
        <p:nvSpPr>
          <p:cNvPr id="37891" name="Rectangle 2">
            <a:extLst>
              <a:ext uri="{FF2B5EF4-FFF2-40B4-BE49-F238E27FC236}">
                <a16:creationId xmlns:a16="http://schemas.microsoft.com/office/drawing/2014/main" id="{82713572-66D6-66FE-C76C-15EEAF0EA0F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1547D22-CD44-4E5C-A419-09D60AFA6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His writing has overhelming 870 pages and deals with questions about delivery, paternity, wounds, cause of death, relation between injury and death, sexual abnormities, adultery, simulations of diseases, virginity,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02CFF6-CC7D-E4BA-2E4A-5E122834C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1AA9ED-AC42-4455-BD84-6AF585223028}" type="slidenum">
              <a:rPr lang="en-US" altLang="cs-CZ"/>
              <a:pPr>
                <a:spcBef>
                  <a:spcPct val="0"/>
                </a:spcBef>
              </a:pPr>
              <a:t>19</a:t>
            </a:fld>
            <a:endParaRPr lang="en-US" altLang="cs-CZ"/>
          </a:p>
        </p:txBody>
      </p:sp>
      <p:sp>
        <p:nvSpPr>
          <p:cNvPr id="39939" name="Rectangle 2">
            <a:extLst>
              <a:ext uri="{FF2B5EF4-FFF2-40B4-BE49-F238E27FC236}">
                <a16:creationId xmlns:a16="http://schemas.microsoft.com/office/drawing/2014/main" id="{F2181896-625A-9A71-47A5-78CBCC9AC49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212D1D6-8C59-0DA2-5B8F-FE0743B2E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1883</a:t>
            </a:r>
            <a:endParaRPr lang="en-US"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5815C45-D393-6E6D-CC86-40C340F31B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A93DB-0DB8-4E09-A49C-A040F82C3E42}" type="slidenum">
              <a:rPr lang="en-US" altLang="cs-CZ"/>
              <a:pPr>
                <a:spcBef>
                  <a:spcPct val="0"/>
                </a:spcBef>
              </a:pPr>
              <a:t>20</a:t>
            </a:fld>
            <a:endParaRPr lang="en-US" altLang="cs-CZ"/>
          </a:p>
        </p:txBody>
      </p:sp>
      <p:sp>
        <p:nvSpPr>
          <p:cNvPr id="41987" name="Rectangle 2">
            <a:extLst>
              <a:ext uri="{FF2B5EF4-FFF2-40B4-BE49-F238E27FC236}">
                <a16:creationId xmlns:a16="http://schemas.microsoft.com/office/drawing/2014/main" id="{C952E171-C1F2-1136-6D01-EAAE9E41B23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51D6677-0682-794A-5859-0BD1110BF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98A3F47-7F09-010A-370F-11BAB2040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255223-FD36-474C-BECE-6B0DEC11FB0B}" type="slidenum">
              <a:rPr lang="en-US" altLang="cs-CZ"/>
              <a:pPr>
                <a:spcBef>
                  <a:spcPct val="0"/>
                </a:spcBef>
              </a:pPr>
              <a:t>2</a:t>
            </a:fld>
            <a:endParaRPr lang="en-US" altLang="cs-CZ"/>
          </a:p>
        </p:txBody>
      </p:sp>
      <p:sp>
        <p:nvSpPr>
          <p:cNvPr id="7171" name="Rectangle 2">
            <a:extLst>
              <a:ext uri="{FF2B5EF4-FFF2-40B4-BE49-F238E27FC236}">
                <a16:creationId xmlns:a16="http://schemas.microsoft.com/office/drawing/2014/main" id="{ADFC5A6A-A55C-8192-44F8-9313945127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B76F634-8225-F93A-7884-6410214FC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latin typeface="Arial" panose="020B0604020202020204" pitchFamily="34" charset="0"/>
              </a:rPr>
              <a:t>Egypt:</a:t>
            </a:r>
          </a:p>
          <a:p>
            <a:pPr eaLnBrk="1" hangingPunct="1"/>
            <a:r>
              <a:rPr lang="en-GB" altLang="cs-CZ">
                <a:latin typeface="Arial" panose="020B0604020202020204" pitchFamily="34" charset="0"/>
              </a:rPr>
              <a:t>Embalming gave first infomation on human body composition. </a:t>
            </a:r>
          </a:p>
          <a:p>
            <a:pPr eaLnBrk="1" hangingPunct="1"/>
            <a:r>
              <a:rPr lang="en-GB" altLang="cs-CZ">
                <a:latin typeface="Arial" panose="020B0604020202020204" pitchFamily="34" charset="0"/>
              </a:rPr>
              <a:t>Jewish: some information about autopsy of fetuses to know whether they were able to live or not</a:t>
            </a:r>
          </a:p>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DA6BE4F-C45D-E706-44A4-1801B199B0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826D7E-5D97-4842-8A03-60C4BF5BA2FA}" type="slidenum">
              <a:rPr lang="en-US" altLang="cs-CZ"/>
              <a:pPr>
                <a:spcBef>
                  <a:spcPct val="0"/>
                </a:spcBef>
              </a:pPr>
              <a:t>21</a:t>
            </a:fld>
            <a:endParaRPr lang="en-US" altLang="cs-CZ"/>
          </a:p>
        </p:txBody>
      </p:sp>
      <p:sp>
        <p:nvSpPr>
          <p:cNvPr id="44035" name="Rectangle 2">
            <a:extLst>
              <a:ext uri="{FF2B5EF4-FFF2-40B4-BE49-F238E27FC236}">
                <a16:creationId xmlns:a16="http://schemas.microsoft.com/office/drawing/2014/main" id="{9B8A2F3D-CF4E-2C9A-FED0-C115A926BA4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170E672-7339-2BB6-453A-1A5112593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291329E-4915-AA0A-4EBD-32349A381D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DDE3E-8DC2-4AD3-9DAF-16B68D351D3F}" type="slidenum">
              <a:rPr lang="en-US" altLang="cs-CZ"/>
              <a:pPr>
                <a:spcBef>
                  <a:spcPct val="0"/>
                </a:spcBef>
              </a:pPr>
              <a:t>22</a:t>
            </a:fld>
            <a:endParaRPr lang="en-US" altLang="cs-CZ"/>
          </a:p>
        </p:txBody>
      </p:sp>
      <p:sp>
        <p:nvSpPr>
          <p:cNvPr id="46083" name="Rectangle 2">
            <a:extLst>
              <a:ext uri="{FF2B5EF4-FFF2-40B4-BE49-F238E27FC236}">
                <a16:creationId xmlns:a16="http://schemas.microsoft.com/office/drawing/2014/main" id="{A791F712-385A-9140-153D-23C298C7523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A0C4C52-0621-2DD2-2C8B-23C5BDDA0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7411160-9FA2-BF15-8AA0-050C78BA3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981665-A80B-4B0D-A2C0-5FE4A8DC0A31}" type="slidenum">
              <a:rPr lang="en-US" altLang="cs-CZ"/>
              <a:pPr>
                <a:spcBef>
                  <a:spcPct val="0"/>
                </a:spcBef>
              </a:pPr>
              <a:t>23</a:t>
            </a:fld>
            <a:endParaRPr lang="en-US" altLang="cs-CZ"/>
          </a:p>
        </p:txBody>
      </p:sp>
      <p:sp>
        <p:nvSpPr>
          <p:cNvPr id="48131" name="Rectangle 2">
            <a:extLst>
              <a:ext uri="{FF2B5EF4-FFF2-40B4-BE49-F238E27FC236}">
                <a16:creationId xmlns:a16="http://schemas.microsoft.com/office/drawing/2014/main" id="{209A9CF0-16C4-A0C4-FF56-FB40C67B20B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5C6410B-AC3E-BF53-7717-433F7CF947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He is considered as the founder of modern forensic medicine. He was the head of the chair in Prague and later in Insbruck and Wien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E84C56A-0571-58EA-2819-F0BEEFC000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B5329D-6B24-4E27-B5D6-9EFE231F189F}" type="slidenum">
              <a:rPr lang="en-US" altLang="cs-CZ"/>
              <a:pPr>
                <a:spcBef>
                  <a:spcPct val="0"/>
                </a:spcBef>
              </a:pPr>
              <a:t>24</a:t>
            </a:fld>
            <a:endParaRPr lang="en-US" altLang="cs-CZ"/>
          </a:p>
        </p:txBody>
      </p:sp>
      <p:sp>
        <p:nvSpPr>
          <p:cNvPr id="50179" name="Rectangle 2">
            <a:extLst>
              <a:ext uri="{FF2B5EF4-FFF2-40B4-BE49-F238E27FC236}">
                <a16:creationId xmlns:a16="http://schemas.microsoft.com/office/drawing/2014/main" id="{493CEFDE-D920-9FAA-05F6-C506AE55B91A}"/>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7639211-DFC6-FF2D-E75F-952053EFA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The head of the chair of forensic medicine in czech university within 1884 - 1908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8E506A2-7675-09AD-201D-267782A14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394455-95F3-4BA7-947B-7AB241B46EB4}" type="slidenum">
              <a:rPr lang="en-US" altLang="cs-CZ"/>
              <a:pPr>
                <a:spcBef>
                  <a:spcPct val="0"/>
                </a:spcBef>
              </a:pPr>
              <a:t>25</a:t>
            </a:fld>
            <a:endParaRPr lang="en-US" altLang="cs-CZ"/>
          </a:p>
        </p:txBody>
      </p:sp>
      <p:sp>
        <p:nvSpPr>
          <p:cNvPr id="52227" name="Rectangle 2">
            <a:extLst>
              <a:ext uri="{FF2B5EF4-FFF2-40B4-BE49-F238E27FC236}">
                <a16:creationId xmlns:a16="http://schemas.microsoft.com/office/drawing/2014/main" id="{CC64248D-41B5-7F05-83C0-A7A75E19801D}"/>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74FD782-8276-4B44-0A71-A2FB0D2A1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12D4201-5984-5DBB-D684-8182AA90C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7D0DB-1AFA-46AC-857A-574A329A40E4}" type="slidenum">
              <a:rPr lang="en-US" altLang="cs-CZ"/>
              <a:pPr>
                <a:spcBef>
                  <a:spcPct val="0"/>
                </a:spcBef>
              </a:pPr>
              <a:t>26</a:t>
            </a:fld>
            <a:endParaRPr lang="en-US" altLang="cs-CZ"/>
          </a:p>
        </p:txBody>
      </p:sp>
      <p:sp>
        <p:nvSpPr>
          <p:cNvPr id="54275" name="Rectangle 2">
            <a:extLst>
              <a:ext uri="{FF2B5EF4-FFF2-40B4-BE49-F238E27FC236}">
                <a16:creationId xmlns:a16="http://schemas.microsoft.com/office/drawing/2014/main" id="{A790684D-E1B4-55A7-756C-80A37462A6A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7273E03-63E1-78CE-2499-72436B672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7A1AD41-2CD3-9B2B-8790-E52649555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133DB-7343-4E76-8E88-9AF8F284281C}" type="slidenum">
              <a:rPr lang="en-US" altLang="cs-CZ"/>
              <a:pPr>
                <a:spcBef>
                  <a:spcPct val="0"/>
                </a:spcBef>
              </a:pPr>
              <a:t>27</a:t>
            </a:fld>
            <a:endParaRPr lang="en-US" altLang="cs-CZ"/>
          </a:p>
        </p:txBody>
      </p:sp>
      <p:sp>
        <p:nvSpPr>
          <p:cNvPr id="56323" name="Rectangle 2">
            <a:extLst>
              <a:ext uri="{FF2B5EF4-FFF2-40B4-BE49-F238E27FC236}">
                <a16:creationId xmlns:a16="http://schemas.microsoft.com/office/drawing/2014/main" id="{E4100F62-7E11-E799-B9CC-5654B76D327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303473E0-FBBB-CB76-1DC2-AC304A132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028B664-F612-276D-2889-C5FB9D1535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31BAC-06E0-4D33-92BF-305901D8F208}" type="slidenum">
              <a:rPr lang="en-US" altLang="cs-CZ"/>
              <a:pPr>
                <a:spcBef>
                  <a:spcPct val="0"/>
                </a:spcBef>
              </a:pPr>
              <a:t>28</a:t>
            </a:fld>
            <a:endParaRPr lang="en-US" altLang="cs-CZ"/>
          </a:p>
        </p:txBody>
      </p:sp>
      <p:sp>
        <p:nvSpPr>
          <p:cNvPr id="58371" name="Rectangle 2">
            <a:extLst>
              <a:ext uri="{FF2B5EF4-FFF2-40B4-BE49-F238E27FC236}">
                <a16:creationId xmlns:a16="http://schemas.microsoft.com/office/drawing/2014/main" id="{ADC3C0A1-71C1-3C03-EB09-1922C0E74E7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4D1C73B-D28D-1781-6180-CD67BD056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The head of the institute since 1908 - 1933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0EA5B7B-B441-83BA-8964-E8BAFF3000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F7CACC-FFEE-4DF4-90B9-634C500EF0A1}" type="slidenum">
              <a:rPr lang="en-US" altLang="cs-CZ"/>
              <a:pPr>
                <a:spcBef>
                  <a:spcPct val="0"/>
                </a:spcBef>
              </a:pPr>
              <a:t>29</a:t>
            </a:fld>
            <a:endParaRPr lang="en-US" altLang="cs-CZ"/>
          </a:p>
        </p:txBody>
      </p:sp>
      <p:sp>
        <p:nvSpPr>
          <p:cNvPr id="60419" name="Rectangle 2">
            <a:extLst>
              <a:ext uri="{FF2B5EF4-FFF2-40B4-BE49-F238E27FC236}">
                <a16:creationId xmlns:a16="http://schemas.microsoft.com/office/drawing/2014/main" id="{29CA43F8-D4AA-19D3-7D21-32804C65EEF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90A5AC82-77CF-F802-1C44-3445E0C13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He was the head of the institute since 1933 - 1957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AEA188D-2ABA-030A-F506-63A531289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D376E-DF03-443E-8FC6-B7D879FC27D6}" type="slidenum">
              <a:rPr lang="en-US" altLang="cs-CZ"/>
              <a:pPr>
                <a:spcBef>
                  <a:spcPct val="0"/>
                </a:spcBef>
              </a:pPr>
              <a:t>30</a:t>
            </a:fld>
            <a:endParaRPr lang="en-US" altLang="cs-CZ"/>
          </a:p>
        </p:txBody>
      </p:sp>
      <p:sp>
        <p:nvSpPr>
          <p:cNvPr id="62467" name="Rectangle 2">
            <a:extLst>
              <a:ext uri="{FF2B5EF4-FFF2-40B4-BE49-F238E27FC236}">
                <a16:creationId xmlns:a16="http://schemas.microsoft.com/office/drawing/2014/main" id="{0E745ED7-0F29-7D74-5DB4-963E42CFE5B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F0610AB-697A-6783-A451-EF7EAA00D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Czechoslovak Republic – since 1945 till 1991</a:t>
            </a:r>
            <a:endParaRPr lang="en-US"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4D2F74E-421D-9F94-BA1C-3325618F9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E8E19C-9B8F-43FA-ACA0-70CAD54F6FD4}" type="slidenum">
              <a:rPr lang="en-US" altLang="cs-CZ"/>
              <a:pPr>
                <a:spcBef>
                  <a:spcPct val="0"/>
                </a:spcBef>
              </a:pPr>
              <a:t>3</a:t>
            </a:fld>
            <a:endParaRPr lang="en-US" altLang="cs-CZ"/>
          </a:p>
        </p:txBody>
      </p:sp>
      <p:sp>
        <p:nvSpPr>
          <p:cNvPr id="9219" name="Rectangle 2">
            <a:extLst>
              <a:ext uri="{FF2B5EF4-FFF2-40B4-BE49-F238E27FC236}">
                <a16:creationId xmlns:a16="http://schemas.microsoft.com/office/drawing/2014/main" id="{AC96C711-F210-2EB1-40B3-C647EF304B2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66CAC06-3DD3-43E6-8237-88F32F807F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Greeece:</a:t>
            </a:r>
          </a:p>
          <a:p>
            <a:pPr eaLnBrk="1" hangingPunct="1"/>
            <a:r>
              <a:rPr lang="cs-CZ" altLang="cs-CZ">
                <a:latin typeface="Arial" panose="020B0604020202020204" pitchFamily="34" charset="0"/>
              </a:rPr>
              <a:t>there are information about court trial where Hippokrates was heard out in the case of adultery and based od his testimony a sentence was given. An other one example is the Lysios´speech about a wretch man who received a financial support from governement because of health handicap while he was acused to be in good health condition and able to work. Demosthenes in his speech against Everg mentioned a lady who was manhandled and she died six days after attack on her. The prosecutor called up physicians to give testimony about her health condition and they said that her conditon had been hopeless. </a:t>
            </a:r>
          </a:p>
          <a:p>
            <a:pPr eaLnBrk="1" hangingPunct="1"/>
            <a:r>
              <a:rPr lang="cs-CZ" altLang="cs-CZ">
                <a:latin typeface="Arial" panose="020B0604020202020204" pitchFamily="34" charset="0"/>
              </a:rPr>
              <a:t>The autopsies were not done, only external examination was performed.</a:t>
            </a:r>
          </a:p>
          <a:p>
            <a:pPr eaLnBrk="1" hangingPunct="1"/>
            <a:endParaRPr lang="en-US"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9796D67-D143-462F-CF4E-66C730126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658042-FB25-485B-9280-47F18E633CBC}" type="slidenum">
              <a:rPr lang="en-US" altLang="cs-CZ"/>
              <a:pPr>
                <a:spcBef>
                  <a:spcPct val="0"/>
                </a:spcBef>
              </a:pPr>
              <a:t>31</a:t>
            </a:fld>
            <a:endParaRPr lang="en-US" altLang="cs-CZ"/>
          </a:p>
        </p:txBody>
      </p:sp>
      <p:sp>
        <p:nvSpPr>
          <p:cNvPr id="64515" name="Rectangle 2">
            <a:extLst>
              <a:ext uri="{FF2B5EF4-FFF2-40B4-BE49-F238E27FC236}">
                <a16:creationId xmlns:a16="http://schemas.microsoft.com/office/drawing/2014/main" id="{472C84C7-615B-48B3-FECD-745BCB79206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80E02F1-1793-076F-1FF8-1395239A1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He was the head of the institute since 1957 till 1983. He is the true founder of modern forensic medicine in Czech republic. He was very active and he wrote lot of medico-legal writings. He introduced modern toxicological, serological and histochemical methods into forensci medicine.</a:t>
            </a:r>
            <a:endParaRPr lang="en-US"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AE4C202-D7F0-A88A-C270-512F06420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6940E3-5A03-4CF9-88D8-5A1A65ABF630}" type="slidenum">
              <a:rPr lang="en-US" altLang="cs-CZ"/>
              <a:pPr>
                <a:spcBef>
                  <a:spcPct val="0"/>
                </a:spcBef>
              </a:pPr>
              <a:t>32</a:t>
            </a:fld>
            <a:endParaRPr lang="en-US" altLang="cs-CZ"/>
          </a:p>
        </p:txBody>
      </p:sp>
      <p:sp>
        <p:nvSpPr>
          <p:cNvPr id="66563" name="Rectangle 2">
            <a:extLst>
              <a:ext uri="{FF2B5EF4-FFF2-40B4-BE49-F238E27FC236}">
                <a16:creationId xmlns:a16="http://schemas.microsoft.com/office/drawing/2014/main" id="{3828D8DA-D396-F253-2372-BC0D3811900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68D24DB-2963-73CA-BCC1-07AE2C3D3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The head of the insititute since 1983 - 1986</a:t>
            </a:r>
            <a:endParaRPr lang="en-US"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1E49EFB-5A3D-11CC-6A74-3B16E668B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58DF61-AA2E-462E-B8D3-A2822BA26B6E}" type="slidenum">
              <a:rPr lang="en-US" altLang="cs-CZ"/>
              <a:pPr>
                <a:spcBef>
                  <a:spcPct val="0"/>
                </a:spcBef>
              </a:pPr>
              <a:t>33</a:t>
            </a:fld>
            <a:endParaRPr lang="en-US" altLang="cs-CZ"/>
          </a:p>
        </p:txBody>
      </p:sp>
      <p:sp>
        <p:nvSpPr>
          <p:cNvPr id="68611" name="Rectangle 2">
            <a:extLst>
              <a:ext uri="{FF2B5EF4-FFF2-40B4-BE49-F238E27FC236}">
                <a16:creationId xmlns:a16="http://schemas.microsoft.com/office/drawing/2014/main" id="{B0DA63E3-65EF-02CD-2DFB-6EC806F5D43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EC88266E-96E8-4F24-5017-21D8C5982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16516FB-0BAB-6329-5A42-FAC581732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9D6D60-221B-432C-BB26-AD0B4EBCEC7C}" type="slidenum">
              <a:rPr lang="en-US" altLang="cs-CZ"/>
              <a:pPr>
                <a:spcBef>
                  <a:spcPct val="0"/>
                </a:spcBef>
              </a:pPr>
              <a:t>34</a:t>
            </a:fld>
            <a:endParaRPr lang="en-US" altLang="cs-CZ"/>
          </a:p>
        </p:txBody>
      </p:sp>
      <p:sp>
        <p:nvSpPr>
          <p:cNvPr id="70659" name="Rectangle 2">
            <a:extLst>
              <a:ext uri="{FF2B5EF4-FFF2-40B4-BE49-F238E27FC236}">
                <a16:creationId xmlns:a16="http://schemas.microsoft.com/office/drawing/2014/main" id="{B6BD6104-C629-0FA2-2426-7298C153C57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3079316-2046-8171-1F68-C31A24250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5225DFA-A738-D52D-7EC3-5BA02E34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5206F-8BE1-4A59-B2F6-819A4F38606A}" type="slidenum">
              <a:rPr lang="en-US" altLang="cs-CZ"/>
              <a:pPr>
                <a:spcBef>
                  <a:spcPct val="0"/>
                </a:spcBef>
              </a:pPr>
              <a:t>35</a:t>
            </a:fld>
            <a:endParaRPr lang="en-US" altLang="cs-CZ"/>
          </a:p>
        </p:txBody>
      </p:sp>
      <p:sp>
        <p:nvSpPr>
          <p:cNvPr id="72707" name="Rectangle 2">
            <a:extLst>
              <a:ext uri="{FF2B5EF4-FFF2-40B4-BE49-F238E27FC236}">
                <a16:creationId xmlns:a16="http://schemas.microsoft.com/office/drawing/2014/main" id="{50D365F8-D763-D3FF-C9FC-AE2DA743C78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10D1D8E-50F6-0B49-A8BB-9109CA69D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10E5DF0-8D7F-93DE-08EF-27AF40F1A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B4702A-66CD-4174-8FD7-B5E346EADDAB}" type="slidenum">
              <a:rPr lang="en-US" altLang="cs-CZ"/>
              <a:pPr>
                <a:spcBef>
                  <a:spcPct val="0"/>
                </a:spcBef>
              </a:pPr>
              <a:t>36</a:t>
            </a:fld>
            <a:endParaRPr lang="en-US" altLang="cs-CZ"/>
          </a:p>
        </p:txBody>
      </p:sp>
      <p:sp>
        <p:nvSpPr>
          <p:cNvPr id="74755" name="Rectangle 2">
            <a:extLst>
              <a:ext uri="{FF2B5EF4-FFF2-40B4-BE49-F238E27FC236}">
                <a16:creationId xmlns:a16="http://schemas.microsoft.com/office/drawing/2014/main" id="{9B4B0862-ACD2-CB46-085C-2B12AA411A1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A5121C6-72AF-1642-55A0-ECEF0F540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18F2CB6-0CA8-0D3E-663D-0CC5A3112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F653C4-51E2-4748-9EBA-48F19C98783A}" type="slidenum">
              <a:rPr lang="en-US" altLang="cs-CZ"/>
              <a:pPr>
                <a:spcBef>
                  <a:spcPct val="0"/>
                </a:spcBef>
              </a:pPr>
              <a:t>37</a:t>
            </a:fld>
            <a:endParaRPr lang="en-US" altLang="cs-CZ"/>
          </a:p>
        </p:txBody>
      </p:sp>
      <p:sp>
        <p:nvSpPr>
          <p:cNvPr id="76803" name="Rectangle 2">
            <a:extLst>
              <a:ext uri="{FF2B5EF4-FFF2-40B4-BE49-F238E27FC236}">
                <a16:creationId xmlns:a16="http://schemas.microsoft.com/office/drawing/2014/main" id="{567684E1-E2A0-6F3D-90E6-EAD9CDA4D14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E51E943-3D97-020D-B919-A24657070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6980054-31CD-5BCD-8678-F85484DF3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20316-0396-450B-97A5-7340476D2DE5}" type="slidenum">
              <a:rPr lang="en-US" altLang="cs-CZ"/>
              <a:pPr>
                <a:spcBef>
                  <a:spcPct val="0"/>
                </a:spcBef>
              </a:pPr>
              <a:t>38</a:t>
            </a:fld>
            <a:endParaRPr lang="en-US" altLang="cs-CZ"/>
          </a:p>
        </p:txBody>
      </p:sp>
      <p:sp>
        <p:nvSpPr>
          <p:cNvPr id="78851" name="Rectangle 2">
            <a:extLst>
              <a:ext uri="{FF2B5EF4-FFF2-40B4-BE49-F238E27FC236}">
                <a16:creationId xmlns:a16="http://schemas.microsoft.com/office/drawing/2014/main" id="{A0C57384-FC08-B409-B303-76822B403B6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A53B38A-8C94-CEF6-390A-F303075A8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A3C54D9-AD2E-6D17-9E29-EE75C969C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4785A9-09B6-443D-99B7-B4B197C5240F}" type="slidenum">
              <a:rPr lang="en-US" altLang="cs-CZ"/>
              <a:pPr>
                <a:spcBef>
                  <a:spcPct val="0"/>
                </a:spcBef>
              </a:pPr>
              <a:t>39</a:t>
            </a:fld>
            <a:endParaRPr lang="en-US" altLang="cs-CZ"/>
          </a:p>
        </p:txBody>
      </p:sp>
      <p:sp>
        <p:nvSpPr>
          <p:cNvPr id="80899" name="Rectangle 2">
            <a:extLst>
              <a:ext uri="{FF2B5EF4-FFF2-40B4-BE49-F238E27FC236}">
                <a16:creationId xmlns:a16="http://schemas.microsoft.com/office/drawing/2014/main" id="{64569483-13E4-F007-46FB-ABE4B6D4E9A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A0B0C08D-06C5-0F63-DD61-1FFA7BBB6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It means any kind of violence, not only mechanical but chemical – intoxications, child abuse, sexual offences,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168E5EB-5BCA-938A-CC6D-E1F5EB5C2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9D9BE4-B786-413F-ACDB-D3DBD823D753}" type="slidenum">
              <a:rPr lang="en-US" altLang="cs-CZ"/>
              <a:pPr>
                <a:spcBef>
                  <a:spcPct val="0"/>
                </a:spcBef>
              </a:pPr>
              <a:t>40</a:t>
            </a:fld>
            <a:endParaRPr lang="en-US" altLang="cs-CZ"/>
          </a:p>
        </p:txBody>
      </p:sp>
      <p:sp>
        <p:nvSpPr>
          <p:cNvPr id="82947" name="Rectangle 2">
            <a:extLst>
              <a:ext uri="{FF2B5EF4-FFF2-40B4-BE49-F238E27FC236}">
                <a16:creationId xmlns:a16="http://schemas.microsoft.com/office/drawing/2014/main" id="{217ADEB7-872C-82D9-4431-7C1313C31A7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93FE9B5F-E8F8-FD67-9E0F-6FE55007A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9E98E67-D828-945E-E4C6-2460D3D60D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3CF7C4-9CD0-49DD-9A34-E058713A9541}" type="slidenum">
              <a:rPr lang="en-US" altLang="cs-CZ"/>
              <a:pPr>
                <a:spcBef>
                  <a:spcPct val="0"/>
                </a:spcBef>
              </a:pPr>
              <a:t>4</a:t>
            </a:fld>
            <a:endParaRPr lang="en-US" altLang="cs-CZ"/>
          </a:p>
        </p:txBody>
      </p:sp>
      <p:sp>
        <p:nvSpPr>
          <p:cNvPr id="11267" name="Rectangle 2">
            <a:extLst>
              <a:ext uri="{FF2B5EF4-FFF2-40B4-BE49-F238E27FC236}">
                <a16:creationId xmlns:a16="http://schemas.microsoft.com/office/drawing/2014/main" id="{0166561C-FBC9-F73A-9920-846F678BF20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4BAF389-4544-5EA5-FB38-7BA608CF93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Rome empire:</a:t>
            </a:r>
          </a:p>
          <a:p>
            <a:pPr eaLnBrk="1" hangingPunct="1"/>
            <a:r>
              <a:rPr lang="cs-CZ" altLang="cs-CZ">
                <a:latin typeface="Arial" panose="020B0604020202020204" pitchFamily="34" charset="0"/>
              </a:rPr>
              <a:t>Theodosian codex contains rules which cannot be solved without medical expertise. A little bit later, Rome physicians were distinguishing dangerous and lethal wounds, as it is written in Celsius writting „De Medicina“, mental condition was appreciated – mentally ill people were not be punished, intoxication by alcohol was considered to be </a:t>
            </a:r>
            <a:r>
              <a:rPr lang="en-US" altLang="cs-CZ">
                <a:latin typeface="Arial" panose="020B0604020202020204" pitchFamily="34" charset="0"/>
              </a:rPr>
              <a:t>extenuating circumstance</a:t>
            </a:r>
            <a:r>
              <a:rPr lang="cs-CZ" altLang="cs-CZ">
                <a:latin typeface="Arial" panose="020B0604020202020204" pitchFamily="34" charset="0"/>
              </a:rPr>
              <a:t>. The Law Act „Lex Cornelia“ punished errors in treatment. The law act also distinguished between the death of a person due to general conditon of a trauma or the death resulting from complication. The „Iustinian law acts“ conteins regulations about fertility, clasiffication of monsters, differention of the delivery on at term, premature and delayed.</a:t>
            </a:r>
          </a:p>
          <a:p>
            <a:pPr eaLnBrk="1" hangingPunct="1"/>
            <a:endParaRPr lang="en-US"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335CD2D-43FA-6DB8-909C-9CF02E72E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DFC1EC-23D4-4842-B1DF-E2C40E1340F9}" type="slidenum">
              <a:rPr lang="en-US" altLang="cs-CZ"/>
              <a:pPr>
                <a:spcBef>
                  <a:spcPct val="0"/>
                </a:spcBef>
              </a:pPr>
              <a:t>41</a:t>
            </a:fld>
            <a:endParaRPr lang="en-US" altLang="cs-CZ"/>
          </a:p>
        </p:txBody>
      </p:sp>
      <p:sp>
        <p:nvSpPr>
          <p:cNvPr id="84995" name="Rectangle 2">
            <a:extLst>
              <a:ext uri="{FF2B5EF4-FFF2-40B4-BE49-F238E27FC236}">
                <a16:creationId xmlns:a16="http://schemas.microsoft.com/office/drawing/2014/main" id="{A65CEDF9-480E-3682-2A40-6EA56E4323A1}"/>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B5A1BEC-ED5B-BCC5-00A1-493C624117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The examination of the scene of the death: it is performed by an emergency physician, sometimes by the police physician and rarely by forensic pathologist.</a:t>
            </a:r>
            <a:endParaRPr lang="en-US"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ACDC11F-ED45-FCF9-040C-8D8EDADF1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0E956B-A5FF-44D6-99A7-955F51D4F29B}" type="slidenum">
              <a:rPr lang="en-US" altLang="cs-CZ"/>
              <a:pPr>
                <a:spcBef>
                  <a:spcPct val="0"/>
                </a:spcBef>
              </a:pPr>
              <a:t>42</a:t>
            </a:fld>
            <a:endParaRPr lang="en-US" altLang="cs-CZ"/>
          </a:p>
        </p:txBody>
      </p:sp>
      <p:sp>
        <p:nvSpPr>
          <p:cNvPr id="87043" name="Rectangle 2">
            <a:extLst>
              <a:ext uri="{FF2B5EF4-FFF2-40B4-BE49-F238E27FC236}">
                <a16:creationId xmlns:a16="http://schemas.microsoft.com/office/drawing/2014/main" id="{E25A20E9-2A31-2365-3A22-B6B4541A586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AF31609-AD64-F5B0-7B81-60E9A1499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We distinguish autopsies made in anatomical pathology dept. Or in forensic medicine dept. Anatomical pathology dept. Makes autopsies obligatory in cases of still born children, death of children minor 15 years of age, in pregnant women, death during the pregnancy or delivery and in the period of puerperium.</a:t>
            </a:r>
            <a:endParaRPr lang="en-US"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9292C74-98B3-2AE2-CBF6-ECCBCED53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832B0E-9D0D-4E15-AC54-B2A76864B506}" type="slidenum">
              <a:rPr lang="en-US" altLang="cs-CZ"/>
              <a:pPr>
                <a:spcBef>
                  <a:spcPct val="0"/>
                </a:spcBef>
              </a:pPr>
              <a:t>43</a:t>
            </a:fld>
            <a:endParaRPr lang="en-US" altLang="cs-CZ"/>
          </a:p>
        </p:txBody>
      </p:sp>
      <p:sp>
        <p:nvSpPr>
          <p:cNvPr id="89091" name="Rectangle 2">
            <a:extLst>
              <a:ext uri="{FF2B5EF4-FFF2-40B4-BE49-F238E27FC236}">
                <a16:creationId xmlns:a16="http://schemas.microsoft.com/office/drawing/2014/main" id="{4350D256-5EEB-7AB2-3A86-4E994A7970FB}"/>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A2F2B0F-3149-4E43-A92D-1B58C3B99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2FA5445-6CC2-BA86-6F59-185F3902E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4E8C2A-C62C-4ADD-A865-5E2092B6C8DA}" type="slidenum">
              <a:rPr lang="en-US" altLang="cs-CZ"/>
              <a:pPr>
                <a:spcBef>
                  <a:spcPct val="0"/>
                </a:spcBef>
              </a:pPr>
              <a:t>44</a:t>
            </a:fld>
            <a:endParaRPr lang="en-US" altLang="cs-CZ"/>
          </a:p>
        </p:txBody>
      </p:sp>
      <p:sp>
        <p:nvSpPr>
          <p:cNvPr id="91139" name="Rectangle 2">
            <a:extLst>
              <a:ext uri="{FF2B5EF4-FFF2-40B4-BE49-F238E27FC236}">
                <a16:creationId xmlns:a16="http://schemas.microsoft.com/office/drawing/2014/main" id="{FDBF50C4-E0EB-04CF-55FC-FCF2389B350C}"/>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AC5FF76-9454-5B20-096B-5E5AE2F61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22A0193-1A34-1E40-8CC6-926730685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CDAD78-8149-43A9-AACA-C64C956B2A84}" type="slidenum">
              <a:rPr lang="en-US" altLang="cs-CZ"/>
              <a:pPr>
                <a:spcBef>
                  <a:spcPct val="0"/>
                </a:spcBef>
              </a:pPr>
              <a:t>45</a:t>
            </a:fld>
            <a:endParaRPr lang="en-US" altLang="cs-CZ"/>
          </a:p>
        </p:txBody>
      </p:sp>
      <p:sp>
        <p:nvSpPr>
          <p:cNvPr id="93187" name="Rectangle 2">
            <a:extLst>
              <a:ext uri="{FF2B5EF4-FFF2-40B4-BE49-F238E27FC236}">
                <a16:creationId xmlns:a16="http://schemas.microsoft.com/office/drawing/2014/main" id="{AC10D2EB-1630-FA2D-7E83-C4DFE2AE1C4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2D68F0F7-754E-FFF3-F534-D9852AEC59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2138C21-03EF-45D2-11B1-53F951A98E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5503C-279B-45A6-86F6-1486C58D9D80}" type="slidenum">
              <a:rPr lang="en-US" altLang="cs-CZ"/>
              <a:pPr>
                <a:spcBef>
                  <a:spcPct val="0"/>
                </a:spcBef>
              </a:pPr>
              <a:t>46</a:t>
            </a:fld>
            <a:endParaRPr lang="en-US" altLang="cs-CZ"/>
          </a:p>
        </p:txBody>
      </p:sp>
      <p:sp>
        <p:nvSpPr>
          <p:cNvPr id="95235" name="Rectangle 2">
            <a:extLst>
              <a:ext uri="{FF2B5EF4-FFF2-40B4-BE49-F238E27FC236}">
                <a16:creationId xmlns:a16="http://schemas.microsoft.com/office/drawing/2014/main" id="{72914358-7C4F-295F-0D83-237058CCA136}"/>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44A229D-40C3-24D0-D82C-857E9A741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F3AEB3A-39D3-42EF-C311-FA0DC87E4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FAE94A-E01A-483D-883D-37EAAA54109B}" type="slidenum">
              <a:rPr lang="en-US" altLang="cs-CZ"/>
              <a:pPr>
                <a:spcBef>
                  <a:spcPct val="0"/>
                </a:spcBef>
              </a:pPr>
              <a:t>5</a:t>
            </a:fld>
            <a:endParaRPr lang="en-US" altLang="cs-CZ"/>
          </a:p>
        </p:txBody>
      </p:sp>
      <p:sp>
        <p:nvSpPr>
          <p:cNvPr id="13315" name="Rectangle 2">
            <a:extLst>
              <a:ext uri="{FF2B5EF4-FFF2-40B4-BE49-F238E27FC236}">
                <a16:creationId xmlns:a16="http://schemas.microsoft.com/office/drawing/2014/main" id="{58714710-D667-757F-40A4-4E64FB01A65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E74B4F9-41E9-CB00-9232-E5943B0A2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cs-CZ">
                <a:latin typeface="Arial" panose="020B0604020202020204" pitchFamily="34" charset="0"/>
              </a:rPr>
              <a:t>German nations:</a:t>
            </a:r>
          </a:p>
          <a:p>
            <a:pPr eaLnBrk="1" hangingPunct="1">
              <a:lnSpc>
                <a:spcPct val="90000"/>
              </a:lnSpc>
            </a:pPr>
            <a:r>
              <a:rPr lang="en-US" altLang="cs-CZ">
                <a:latin typeface="Arial" panose="020B0604020202020204" pitchFamily="34" charset="0"/>
              </a:rPr>
              <a:t>Germans required examination of the injured people in the court trial. A part of the human body was considered as a part of private assets and the injury severity played great role in compensations. The extent of the wound have been considered in the relation to the death. There is an eldest law act called „Salick law act“ which contains some forensic medicine regulation. The four type of injury have been distinguished: wounds, blows, mutilation and paresis. The types of wounds were simple (only bleeding), measurable and big which required medical care and reached bone or internal organs. In spite of this quite „scientific“ distinguishing of wounds there are no direct evidence for forensic expertise in court trial. Only it was recommended to consider the meaning of a physician.</a:t>
            </a:r>
          </a:p>
          <a:p>
            <a:pPr eaLnBrk="1" hangingPunct="1">
              <a:lnSpc>
                <a:spcPct val="90000"/>
              </a:lnSpc>
            </a:pPr>
            <a:r>
              <a:rPr lang="en-US" altLang="cs-CZ">
                <a:latin typeface="Arial" panose="020B0604020202020204" pitchFamily="34" charset="0"/>
              </a:rPr>
              <a:t>During the Middle Ages some acts required the expertise of a physician mainly in cases of a homicide (regulations of the Pope Innocence the 3rd). Also, there solitary reports about the autopsy. The second half of 16th century  can be considered as a dividing line: a law act called „Constitutio Carolina“ was edited in 1532 in Bamber countries. The article No.147 required testimony of the physician in cases when someone died after having been sustained an injury and there was no certainty whether there is relation between death and injury, what was the status of consciousness and ability of doing. The article No.149 ordered the judge to administer an oath a physician who examined the injured person to make the detailed description of all wounds, injuries etc. </a:t>
            </a:r>
          </a:p>
          <a:p>
            <a:pPr eaLnBrk="1" hangingPunct="1">
              <a:lnSpc>
                <a:spcPct val="90000"/>
              </a:lnSpc>
            </a:pPr>
            <a:endParaRPr lang="en-US"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FFDF1DF-A834-F216-898B-F5DEC3C61C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1B50E9-FC4F-4232-9C15-1D52584FCDEF}" type="slidenum">
              <a:rPr lang="en-US" altLang="cs-CZ"/>
              <a:pPr>
                <a:spcBef>
                  <a:spcPct val="0"/>
                </a:spcBef>
              </a:pPr>
              <a:t>6</a:t>
            </a:fld>
            <a:endParaRPr lang="en-US" altLang="cs-CZ"/>
          </a:p>
        </p:txBody>
      </p:sp>
      <p:sp>
        <p:nvSpPr>
          <p:cNvPr id="15363" name="Rectangle 2">
            <a:extLst>
              <a:ext uri="{FF2B5EF4-FFF2-40B4-BE49-F238E27FC236}">
                <a16:creationId xmlns:a16="http://schemas.microsoft.com/office/drawing/2014/main" id="{85B816D5-4AE8-0C57-6C4B-D4F0B9168A9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7688CDD-9662-5EA1-2483-D54803D66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De venenis lib. VII: Santis Adoyni, 1492 with the first remarque about of forensic autopsy of an intoxicated man.</a:t>
            </a:r>
          </a:p>
          <a:p>
            <a:pPr eaLnBrk="1" hangingPunct="1"/>
            <a:r>
              <a:rPr lang="cs-CZ" altLang="cs-CZ">
                <a:latin typeface="Arial" panose="020B0604020202020204" pitchFamily="34" charset="0"/>
              </a:rPr>
              <a:t>Fidelis and Zachias dealt mainly with questions of fertility virginity, pregnancy and delvery.</a:t>
            </a:r>
          </a:p>
          <a:p>
            <a:pPr eaLnBrk="1" hangingPunct="1"/>
            <a:r>
              <a:rPr lang="cs-CZ" altLang="cs-CZ">
                <a:latin typeface="Arial" panose="020B0604020202020204" pitchFamily="34" charset="0"/>
              </a:rPr>
              <a:t>The writnig of Bohn is considered as best in that time. He differentiated lethal wounds from those which repaired with or without difficulties. </a:t>
            </a:r>
          </a:p>
          <a:p>
            <a:pPr eaLnBrk="1" hangingPunct="1"/>
            <a:endParaRPr lang="en-US"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724C73E-0B8C-F08C-FF7A-D1651CBCCF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130DF0-AB71-4CFC-973D-9290CDE1E5F4}" type="slidenum">
              <a:rPr lang="en-US" altLang="cs-CZ"/>
              <a:pPr>
                <a:spcBef>
                  <a:spcPct val="0"/>
                </a:spcBef>
              </a:pPr>
              <a:t>7</a:t>
            </a:fld>
            <a:endParaRPr lang="en-US" altLang="cs-CZ"/>
          </a:p>
        </p:txBody>
      </p:sp>
      <p:sp>
        <p:nvSpPr>
          <p:cNvPr id="17411" name="Rectangle 2">
            <a:extLst>
              <a:ext uri="{FF2B5EF4-FFF2-40B4-BE49-F238E27FC236}">
                <a16:creationId xmlns:a16="http://schemas.microsoft.com/office/drawing/2014/main" id="{8D5A19B2-D275-1563-CE10-4AF526D1AA9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70329BC-F393-FC9F-9204-C85B4A6C5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Modern times:</a:t>
            </a:r>
          </a:p>
          <a:p>
            <a:pPr eaLnBrk="1" hangingPunct="1"/>
            <a:r>
              <a:rPr lang="cs-CZ" altLang="cs-CZ">
                <a:latin typeface="Arial" panose="020B0604020202020204" pitchFamily="34" charset="0"/>
              </a:rPr>
              <a:t>Since that time, we can see the boom of forensic medicine which was based on the scientific work of Vesalius, Fallop, Eustach and anatomical autopsies which enabled knowledge of the composition of the human body. Neverthless, no complete forensic autopsy were made. The autopsy of wound were performed only. The complete autopsies of dead bodies were made since the second half of 17 century. </a:t>
            </a:r>
            <a:endParaRPr lang="en-US"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DE47DC1-9C4F-5479-1C57-5B04DD46E2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11076A-6CE7-45B0-A2FF-700E9DA86A32}" type="slidenum">
              <a:rPr lang="en-US" altLang="cs-CZ"/>
              <a:pPr>
                <a:spcBef>
                  <a:spcPct val="0"/>
                </a:spcBef>
              </a:pPr>
              <a:t>9</a:t>
            </a:fld>
            <a:endParaRPr lang="en-US" altLang="cs-CZ"/>
          </a:p>
        </p:txBody>
      </p:sp>
      <p:sp>
        <p:nvSpPr>
          <p:cNvPr id="19459" name="Rectangle 2">
            <a:extLst>
              <a:ext uri="{FF2B5EF4-FFF2-40B4-BE49-F238E27FC236}">
                <a16:creationId xmlns:a16="http://schemas.microsoft.com/office/drawing/2014/main" id="{77D62EF4-F68B-CE84-EFA1-45FA548EE76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203B365-E0E0-E5EA-52BD-8ADB9E32E2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Modern times:</a:t>
            </a:r>
          </a:p>
          <a:p>
            <a:pPr eaLnBrk="1" hangingPunct="1"/>
            <a:r>
              <a:rPr lang="cs-CZ" altLang="cs-CZ">
                <a:latin typeface="Arial" panose="020B0604020202020204" pitchFamily="34" charset="0"/>
              </a:rPr>
              <a:t>Since that time, we can see the boom of forensic medicine which was based on the scientific work of Vesalius, Fallop, Eustach and anatomical autopsies which enabled knowledge of the composition of the human body. Neverthless, no complete forensic autopsy were made. The autopsy of wound were performed only. The complete autopsies of dead bodies were made since the second half of 17 century. At the same time basics of toxicology were established.</a:t>
            </a:r>
            <a:endParaRPr lang="en-US" altLang="cs-CZ">
              <a:latin typeface="Arial" panose="020B0604020202020204" pitchFamily="34" charset="0"/>
            </a:endParaRPr>
          </a:p>
          <a:p>
            <a:pPr eaLnBrk="1" hangingPunct="1"/>
            <a:endParaRPr lang="en-US"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D58657B-5E9B-D08B-A887-8DF07B09D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4F976E-B6FE-4A8D-A562-FAE43A4C8509}" type="slidenum">
              <a:rPr lang="en-US" altLang="cs-CZ"/>
              <a:pPr>
                <a:spcBef>
                  <a:spcPct val="0"/>
                </a:spcBef>
              </a:pPr>
              <a:t>10</a:t>
            </a:fld>
            <a:endParaRPr lang="en-US" altLang="cs-CZ"/>
          </a:p>
        </p:txBody>
      </p:sp>
      <p:sp>
        <p:nvSpPr>
          <p:cNvPr id="21507" name="Rectangle 2">
            <a:extLst>
              <a:ext uri="{FF2B5EF4-FFF2-40B4-BE49-F238E27FC236}">
                <a16:creationId xmlns:a16="http://schemas.microsoft.com/office/drawing/2014/main" id="{E1639ADC-A75B-D8A3-110B-FC927794A3B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85B72381-DF31-4E8E-1BD7-748CF53A4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2D975217-0255-5968-677B-CFDC7894D5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7EAAB2-C0A7-DD1F-6CEE-3C964519A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544737-2BB6-DEB6-EAF7-813F1396981D}"/>
              </a:ext>
            </a:extLst>
          </p:cNvPr>
          <p:cNvSpPr>
            <a:spLocks noGrp="1" noChangeArrowheads="1"/>
          </p:cNvSpPr>
          <p:nvPr>
            <p:ph type="sldNum" sz="quarter" idx="12"/>
          </p:nvPr>
        </p:nvSpPr>
        <p:spPr>
          <a:ln/>
        </p:spPr>
        <p:txBody>
          <a:bodyPr/>
          <a:lstStyle>
            <a:lvl1pPr>
              <a:defRPr/>
            </a:lvl1pPr>
          </a:lstStyle>
          <a:p>
            <a:pPr>
              <a:defRPr/>
            </a:pPr>
            <a:fld id="{7AF76590-72AF-41CF-A36F-59DC0F6FAB3A}" type="slidenum">
              <a:rPr lang="en-US" altLang="cs-CZ"/>
              <a:pPr>
                <a:defRPr/>
              </a:pPr>
              <a:t>‹#›</a:t>
            </a:fld>
            <a:endParaRPr lang="en-US" altLang="cs-CZ"/>
          </a:p>
        </p:txBody>
      </p:sp>
    </p:spTree>
    <p:extLst>
      <p:ext uri="{BB962C8B-B14F-4D97-AF65-F5344CB8AC3E}">
        <p14:creationId xmlns:p14="http://schemas.microsoft.com/office/powerpoint/2010/main" val="345769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C785F00-44FC-8085-B300-15051EBF09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58D277-89EB-C610-29B5-4FB4294839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95E414-2AE1-83BF-313F-16D763C60C5A}"/>
              </a:ext>
            </a:extLst>
          </p:cNvPr>
          <p:cNvSpPr>
            <a:spLocks noGrp="1" noChangeArrowheads="1"/>
          </p:cNvSpPr>
          <p:nvPr>
            <p:ph type="sldNum" sz="quarter" idx="12"/>
          </p:nvPr>
        </p:nvSpPr>
        <p:spPr>
          <a:ln/>
        </p:spPr>
        <p:txBody>
          <a:bodyPr/>
          <a:lstStyle>
            <a:lvl1pPr>
              <a:defRPr/>
            </a:lvl1pPr>
          </a:lstStyle>
          <a:p>
            <a:pPr>
              <a:defRPr/>
            </a:pPr>
            <a:fld id="{6101FACC-BECE-4DEF-85F8-94AAF5D277FC}" type="slidenum">
              <a:rPr lang="en-US" altLang="cs-CZ"/>
              <a:pPr>
                <a:defRPr/>
              </a:pPr>
              <a:t>‹#›</a:t>
            </a:fld>
            <a:endParaRPr lang="en-US" altLang="cs-CZ"/>
          </a:p>
        </p:txBody>
      </p:sp>
    </p:spTree>
    <p:extLst>
      <p:ext uri="{BB962C8B-B14F-4D97-AF65-F5344CB8AC3E}">
        <p14:creationId xmlns:p14="http://schemas.microsoft.com/office/powerpoint/2010/main" val="263393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32DC6FC-A8F4-D788-00AC-553ED6EE2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D81057-5905-FAFE-FCA8-C4F85B202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4C744B-70DC-B963-ED1D-A354B97F11A8}"/>
              </a:ext>
            </a:extLst>
          </p:cNvPr>
          <p:cNvSpPr>
            <a:spLocks noGrp="1" noChangeArrowheads="1"/>
          </p:cNvSpPr>
          <p:nvPr>
            <p:ph type="sldNum" sz="quarter" idx="12"/>
          </p:nvPr>
        </p:nvSpPr>
        <p:spPr>
          <a:ln/>
        </p:spPr>
        <p:txBody>
          <a:bodyPr/>
          <a:lstStyle>
            <a:lvl1pPr>
              <a:defRPr/>
            </a:lvl1pPr>
          </a:lstStyle>
          <a:p>
            <a:pPr>
              <a:defRPr/>
            </a:pPr>
            <a:fld id="{BCEFEE4D-DCC3-45DB-8EE3-D467ABBC0FAD}" type="slidenum">
              <a:rPr lang="en-US" altLang="cs-CZ"/>
              <a:pPr>
                <a:defRPr/>
              </a:pPr>
              <a:t>‹#›</a:t>
            </a:fld>
            <a:endParaRPr lang="en-US" altLang="cs-CZ"/>
          </a:p>
        </p:txBody>
      </p:sp>
    </p:spTree>
    <p:extLst>
      <p:ext uri="{BB962C8B-B14F-4D97-AF65-F5344CB8AC3E}">
        <p14:creationId xmlns:p14="http://schemas.microsoft.com/office/powerpoint/2010/main" val="15113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00EDC50-C1D6-0DE7-6531-5B823B0D38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5D0777-E2BC-C2D6-A211-4724C4A97F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70E36D-D4EE-806C-77F9-0FF24485D547}"/>
              </a:ext>
            </a:extLst>
          </p:cNvPr>
          <p:cNvSpPr>
            <a:spLocks noGrp="1" noChangeArrowheads="1"/>
          </p:cNvSpPr>
          <p:nvPr>
            <p:ph type="sldNum" sz="quarter" idx="12"/>
          </p:nvPr>
        </p:nvSpPr>
        <p:spPr>
          <a:ln/>
        </p:spPr>
        <p:txBody>
          <a:bodyPr/>
          <a:lstStyle>
            <a:lvl1pPr>
              <a:defRPr/>
            </a:lvl1pPr>
          </a:lstStyle>
          <a:p>
            <a:pPr>
              <a:defRPr/>
            </a:pPr>
            <a:fld id="{4D4752ED-0167-4B9D-A9D8-95780C633CFD}" type="slidenum">
              <a:rPr lang="en-US" altLang="cs-CZ"/>
              <a:pPr>
                <a:defRPr/>
              </a:pPr>
              <a:t>‹#›</a:t>
            </a:fld>
            <a:endParaRPr lang="en-US" altLang="cs-CZ"/>
          </a:p>
        </p:txBody>
      </p:sp>
    </p:spTree>
    <p:extLst>
      <p:ext uri="{BB962C8B-B14F-4D97-AF65-F5344CB8AC3E}">
        <p14:creationId xmlns:p14="http://schemas.microsoft.com/office/powerpoint/2010/main" val="2694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82107313-7F35-3A84-8877-60CD0D090C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FEE0EC-5D75-8B6D-D540-675510C6D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12AE76-1AD5-9ECB-F93E-A835614067F0}"/>
              </a:ext>
            </a:extLst>
          </p:cNvPr>
          <p:cNvSpPr>
            <a:spLocks noGrp="1" noChangeArrowheads="1"/>
          </p:cNvSpPr>
          <p:nvPr>
            <p:ph type="sldNum" sz="quarter" idx="12"/>
          </p:nvPr>
        </p:nvSpPr>
        <p:spPr>
          <a:ln/>
        </p:spPr>
        <p:txBody>
          <a:bodyPr/>
          <a:lstStyle>
            <a:lvl1pPr>
              <a:defRPr/>
            </a:lvl1pPr>
          </a:lstStyle>
          <a:p>
            <a:pPr>
              <a:defRPr/>
            </a:pPr>
            <a:fld id="{DDA0859F-9546-4538-9ECB-BF43C10BCCA0}" type="slidenum">
              <a:rPr lang="en-US" altLang="cs-CZ"/>
              <a:pPr>
                <a:defRPr/>
              </a:pPr>
              <a:t>‹#›</a:t>
            </a:fld>
            <a:endParaRPr lang="en-US" altLang="cs-CZ"/>
          </a:p>
        </p:txBody>
      </p:sp>
    </p:spTree>
    <p:extLst>
      <p:ext uri="{BB962C8B-B14F-4D97-AF65-F5344CB8AC3E}">
        <p14:creationId xmlns:p14="http://schemas.microsoft.com/office/powerpoint/2010/main" val="335098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6BDD55A-63A7-6B1E-88D7-E60D7855B8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25F761-048C-B891-F51C-DD4DCC1B0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59560E-5F7B-07C5-D959-4797A4493458}"/>
              </a:ext>
            </a:extLst>
          </p:cNvPr>
          <p:cNvSpPr>
            <a:spLocks noGrp="1" noChangeArrowheads="1"/>
          </p:cNvSpPr>
          <p:nvPr>
            <p:ph type="sldNum" sz="quarter" idx="12"/>
          </p:nvPr>
        </p:nvSpPr>
        <p:spPr>
          <a:ln/>
        </p:spPr>
        <p:txBody>
          <a:bodyPr/>
          <a:lstStyle>
            <a:lvl1pPr>
              <a:defRPr/>
            </a:lvl1pPr>
          </a:lstStyle>
          <a:p>
            <a:pPr>
              <a:defRPr/>
            </a:pPr>
            <a:fld id="{FD511446-30E3-45DE-B27D-7B9CAD6AC950}" type="slidenum">
              <a:rPr lang="en-US" altLang="cs-CZ"/>
              <a:pPr>
                <a:defRPr/>
              </a:pPr>
              <a:t>‹#›</a:t>
            </a:fld>
            <a:endParaRPr lang="en-US" altLang="cs-CZ"/>
          </a:p>
        </p:txBody>
      </p:sp>
    </p:spTree>
    <p:extLst>
      <p:ext uri="{BB962C8B-B14F-4D97-AF65-F5344CB8AC3E}">
        <p14:creationId xmlns:p14="http://schemas.microsoft.com/office/powerpoint/2010/main" val="35214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C924C60E-F9FB-D31D-1798-DDE9A55F2C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BA4D04-AAF1-ABCD-F05B-3F78EFC45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C81CE7-B590-2FF6-CF54-4E3851A8C85C}"/>
              </a:ext>
            </a:extLst>
          </p:cNvPr>
          <p:cNvSpPr>
            <a:spLocks noGrp="1" noChangeArrowheads="1"/>
          </p:cNvSpPr>
          <p:nvPr>
            <p:ph type="sldNum" sz="quarter" idx="12"/>
          </p:nvPr>
        </p:nvSpPr>
        <p:spPr>
          <a:ln/>
        </p:spPr>
        <p:txBody>
          <a:bodyPr/>
          <a:lstStyle>
            <a:lvl1pPr>
              <a:defRPr/>
            </a:lvl1pPr>
          </a:lstStyle>
          <a:p>
            <a:pPr>
              <a:defRPr/>
            </a:pPr>
            <a:fld id="{C7EE2C0F-4E1F-4BA0-AE74-4B824802378C}" type="slidenum">
              <a:rPr lang="en-US" altLang="cs-CZ"/>
              <a:pPr>
                <a:defRPr/>
              </a:pPr>
              <a:t>‹#›</a:t>
            </a:fld>
            <a:endParaRPr lang="en-US" altLang="cs-CZ"/>
          </a:p>
        </p:txBody>
      </p:sp>
    </p:spTree>
    <p:extLst>
      <p:ext uri="{BB962C8B-B14F-4D97-AF65-F5344CB8AC3E}">
        <p14:creationId xmlns:p14="http://schemas.microsoft.com/office/powerpoint/2010/main" val="330673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5774646F-DADA-BEDC-9002-1562A1C620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00F3921-9CD1-E7BC-ADE6-964977A747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F23F33E-22BD-758E-05BE-C06D96A268A9}"/>
              </a:ext>
            </a:extLst>
          </p:cNvPr>
          <p:cNvSpPr>
            <a:spLocks noGrp="1" noChangeArrowheads="1"/>
          </p:cNvSpPr>
          <p:nvPr>
            <p:ph type="sldNum" sz="quarter" idx="12"/>
          </p:nvPr>
        </p:nvSpPr>
        <p:spPr>
          <a:ln/>
        </p:spPr>
        <p:txBody>
          <a:bodyPr/>
          <a:lstStyle>
            <a:lvl1pPr>
              <a:defRPr/>
            </a:lvl1pPr>
          </a:lstStyle>
          <a:p>
            <a:pPr>
              <a:defRPr/>
            </a:pPr>
            <a:fld id="{0576E735-1172-4072-A278-6A86AC89857C}" type="slidenum">
              <a:rPr lang="en-US" altLang="cs-CZ"/>
              <a:pPr>
                <a:defRPr/>
              </a:pPr>
              <a:t>‹#›</a:t>
            </a:fld>
            <a:endParaRPr lang="en-US" altLang="cs-CZ"/>
          </a:p>
        </p:txBody>
      </p:sp>
    </p:spTree>
    <p:extLst>
      <p:ext uri="{BB962C8B-B14F-4D97-AF65-F5344CB8AC3E}">
        <p14:creationId xmlns:p14="http://schemas.microsoft.com/office/powerpoint/2010/main" val="90106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1FCBD8-2E30-2D32-86CB-7FFEA30455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3B2DC75-ACD3-ECD3-F3B9-3939D55D0A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AA5744-A81F-3F99-B413-6852A380462F}"/>
              </a:ext>
            </a:extLst>
          </p:cNvPr>
          <p:cNvSpPr>
            <a:spLocks noGrp="1" noChangeArrowheads="1"/>
          </p:cNvSpPr>
          <p:nvPr>
            <p:ph type="sldNum" sz="quarter" idx="12"/>
          </p:nvPr>
        </p:nvSpPr>
        <p:spPr>
          <a:ln/>
        </p:spPr>
        <p:txBody>
          <a:bodyPr/>
          <a:lstStyle>
            <a:lvl1pPr>
              <a:defRPr/>
            </a:lvl1pPr>
          </a:lstStyle>
          <a:p>
            <a:pPr>
              <a:defRPr/>
            </a:pPr>
            <a:fld id="{DB0FD328-059E-429C-8974-2940F22291F9}" type="slidenum">
              <a:rPr lang="en-US" altLang="cs-CZ"/>
              <a:pPr>
                <a:defRPr/>
              </a:pPr>
              <a:t>‹#›</a:t>
            </a:fld>
            <a:endParaRPr lang="en-US" altLang="cs-CZ"/>
          </a:p>
        </p:txBody>
      </p:sp>
    </p:spTree>
    <p:extLst>
      <p:ext uri="{BB962C8B-B14F-4D97-AF65-F5344CB8AC3E}">
        <p14:creationId xmlns:p14="http://schemas.microsoft.com/office/powerpoint/2010/main" val="269722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5A0994B5-A598-FDF1-EABF-E581E92464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A5804C-7A5A-5AE2-19DE-3065B57A1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DCDCE9-2668-4826-448D-AFA19267C6A2}"/>
              </a:ext>
            </a:extLst>
          </p:cNvPr>
          <p:cNvSpPr>
            <a:spLocks noGrp="1" noChangeArrowheads="1"/>
          </p:cNvSpPr>
          <p:nvPr>
            <p:ph type="sldNum" sz="quarter" idx="12"/>
          </p:nvPr>
        </p:nvSpPr>
        <p:spPr>
          <a:ln/>
        </p:spPr>
        <p:txBody>
          <a:bodyPr/>
          <a:lstStyle>
            <a:lvl1pPr>
              <a:defRPr/>
            </a:lvl1pPr>
          </a:lstStyle>
          <a:p>
            <a:pPr>
              <a:defRPr/>
            </a:pPr>
            <a:fld id="{75C45B56-2247-4724-AB7E-3567D3FF5925}" type="slidenum">
              <a:rPr lang="en-US" altLang="cs-CZ"/>
              <a:pPr>
                <a:defRPr/>
              </a:pPr>
              <a:t>‹#›</a:t>
            </a:fld>
            <a:endParaRPr lang="en-US" altLang="cs-CZ"/>
          </a:p>
        </p:txBody>
      </p:sp>
    </p:spTree>
    <p:extLst>
      <p:ext uri="{BB962C8B-B14F-4D97-AF65-F5344CB8AC3E}">
        <p14:creationId xmlns:p14="http://schemas.microsoft.com/office/powerpoint/2010/main" val="389524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BB31A820-9915-F9F2-B4C0-01C0F004C7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80CFBA-1C0B-6492-4962-4C035B761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18A6A2-B3D1-0BB9-B938-FCDE8E4CA1A2}"/>
              </a:ext>
            </a:extLst>
          </p:cNvPr>
          <p:cNvSpPr>
            <a:spLocks noGrp="1" noChangeArrowheads="1"/>
          </p:cNvSpPr>
          <p:nvPr>
            <p:ph type="sldNum" sz="quarter" idx="12"/>
          </p:nvPr>
        </p:nvSpPr>
        <p:spPr>
          <a:ln/>
        </p:spPr>
        <p:txBody>
          <a:bodyPr/>
          <a:lstStyle>
            <a:lvl1pPr>
              <a:defRPr/>
            </a:lvl1pPr>
          </a:lstStyle>
          <a:p>
            <a:pPr>
              <a:defRPr/>
            </a:pPr>
            <a:fld id="{9573FB21-5CEF-44E3-8A7D-1DB06E3CE46D}" type="slidenum">
              <a:rPr lang="en-US" altLang="cs-CZ"/>
              <a:pPr>
                <a:defRPr/>
              </a:pPr>
              <a:t>‹#›</a:t>
            </a:fld>
            <a:endParaRPr lang="en-US" altLang="cs-CZ"/>
          </a:p>
        </p:txBody>
      </p:sp>
    </p:spTree>
    <p:extLst>
      <p:ext uri="{BB962C8B-B14F-4D97-AF65-F5344CB8AC3E}">
        <p14:creationId xmlns:p14="http://schemas.microsoft.com/office/powerpoint/2010/main" val="114487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folHlink"/>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9ABCCE-7140-DD19-EFC3-1B5BD902A3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a:t>Klepnutím lze upravit styl předlohy nadpisů.</a:t>
            </a:r>
          </a:p>
        </p:txBody>
      </p:sp>
      <p:sp>
        <p:nvSpPr>
          <p:cNvPr id="1027" name="Rectangle 3">
            <a:extLst>
              <a:ext uri="{FF2B5EF4-FFF2-40B4-BE49-F238E27FC236}">
                <a16:creationId xmlns:a16="http://schemas.microsoft.com/office/drawing/2014/main" id="{E5E4D49E-C6DE-2263-DC03-0072E70F9ED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a:t>Klepnutím lze upravit styly předlohy textu.</a:t>
            </a:r>
          </a:p>
          <a:p>
            <a:pPr lvl="1"/>
            <a:r>
              <a:rPr lang="en-US" altLang="cs-CZ"/>
              <a:t>Druhá úroveň</a:t>
            </a:r>
          </a:p>
          <a:p>
            <a:pPr lvl="2"/>
            <a:r>
              <a:rPr lang="en-US" altLang="cs-CZ"/>
              <a:t>Třetí úroveň</a:t>
            </a:r>
          </a:p>
          <a:p>
            <a:pPr lvl="3"/>
            <a:r>
              <a:rPr lang="en-US" altLang="cs-CZ"/>
              <a:t>Čtvrtá úroveň</a:t>
            </a:r>
          </a:p>
          <a:p>
            <a:pPr lvl="4"/>
            <a:r>
              <a:rPr lang="en-US" altLang="cs-CZ"/>
              <a:t>Pátá úroveň</a:t>
            </a:r>
          </a:p>
        </p:txBody>
      </p:sp>
      <p:sp>
        <p:nvSpPr>
          <p:cNvPr id="1028" name="Rectangle 4">
            <a:extLst>
              <a:ext uri="{FF2B5EF4-FFF2-40B4-BE49-F238E27FC236}">
                <a16:creationId xmlns:a16="http://schemas.microsoft.com/office/drawing/2014/main" id="{4E983B33-291A-0708-9C9C-56868502B83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076DF44-F8D9-C7A6-28E8-91A90FA668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64AF64E0-0D39-7063-80F6-7B7DCA24055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15FEA15-4A80-446E-9DB6-D2E0CE9FFA66}"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0D39D8D0-FDD7-E271-0CAB-DAFDB35F0D4D}"/>
              </a:ext>
            </a:extLst>
          </p:cNvPr>
          <p:cNvSpPr txBox="1">
            <a:spLocks noChangeArrowheads="1"/>
          </p:cNvSpPr>
          <p:nvPr/>
        </p:nvSpPr>
        <p:spPr bwMode="auto">
          <a:xfrm>
            <a:off x="2392363"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4099" name="Text Box 15">
            <a:extLst>
              <a:ext uri="{FF2B5EF4-FFF2-40B4-BE49-F238E27FC236}">
                <a16:creationId xmlns:a16="http://schemas.microsoft.com/office/drawing/2014/main" id="{C7654181-45A0-768B-0452-8B57DA29551D}"/>
              </a:ext>
            </a:extLst>
          </p:cNvPr>
          <p:cNvSpPr txBox="1">
            <a:spLocks noChangeArrowheads="1"/>
          </p:cNvSpPr>
          <p:nvPr/>
        </p:nvSpPr>
        <p:spPr bwMode="auto">
          <a:xfrm>
            <a:off x="5848350" y="51768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9483" name="Text Box 27">
            <a:extLst>
              <a:ext uri="{FF2B5EF4-FFF2-40B4-BE49-F238E27FC236}">
                <a16:creationId xmlns:a16="http://schemas.microsoft.com/office/drawing/2014/main" id="{9F5DDD58-DEE6-DFCE-8148-C4CE9A22F72C}"/>
              </a:ext>
            </a:extLst>
          </p:cNvPr>
          <p:cNvSpPr txBox="1">
            <a:spLocks noChangeArrowheads="1"/>
          </p:cNvSpPr>
          <p:nvPr/>
        </p:nvSpPr>
        <p:spPr bwMode="auto">
          <a:xfrm>
            <a:off x="166688" y="1628775"/>
            <a:ext cx="8883650" cy="579438"/>
          </a:xfrm>
          <a:prstGeom prst="rect">
            <a:avLst/>
          </a:prstGeom>
          <a:noFill/>
          <a:ln w="9525">
            <a:noFill/>
            <a:miter lim="800000"/>
            <a:headEnd/>
            <a:tailEnd/>
          </a:ln>
          <a:effectLst/>
        </p:spPr>
        <p:txBody>
          <a:bodyPr wrap="none">
            <a:spAutoFit/>
          </a:bodyPr>
          <a:lstStyle/>
          <a:p>
            <a:pPr algn="ctr" eaLnBrk="1" hangingPunct="1">
              <a:defRPr/>
            </a:pPr>
            <a:r>
              <a:rPr lang="cs-CZ" sz="3200" b="1" dirty="0">
                <a:effectLst>
                  <a:outerShdw blurRad="38100" dist="38100" dir="2700000" algn="tl">
                    <a:srgbClr val="FFFFFF"/>
                  </a:outerShdw>
                </a:effectLst>
                <a:latin typeface="Arial" charset="0"/>
              </a:rPr>
              <a:t>Forensic </a:t>
            </a:r>
            <a:r>
              <a:rPr lang="cs-CZ" sz="3200" b="1" dirty="0" err="1">
                <a:effectLst>
                  <a:outerShdw blurRad="38100" dist="38100" dir="2700000" algn="tl">
                    <a:srgbClr val="FFFFFF"/>
                  </a:outerShdw>
                </a:effectLst>
                <a:latin typeface="Arial" charset="0"/>
              </a:rPr>
              <a:t>Medicine</a:t>
            </a:r>
            <a:r>
              <a:rPr lang="cs-CZ" sz="3200" b="1">
                <a:effectLst>
                  <a:outerShdw blurRad="38100" dist="38100" dir="2700000" algn="tl">
                    <a:srgbClr val="FFFFFF"/>
                  </a:outerShdw>
                </a:effectLst>
                <a:latin typeface="Arial" charset="0"/>
              </a:rPr>
              <a:t> - the history and presence</a:t>
            </a:r>
            <a:endParaRPr lang="en-US" sz="3200" b="1">
              <a:effectLst>
                <a:outerShdw blurRad="38100" dist="38100" dir="2700000" algn="tl">
                  <a:srgbClr val="FFFFFF"/>
                </a:outerShdw>
              </a:effectLst>
              <a:latin typeface="Arial" charset="0"/>
            </a:endParaRPr>
          </a:p>
        </p:txBody>
      </p:sp>
      <p:sp>
        <p:nvSpPr>
          <p:cNvPr id="4101" name="Text Box 28">
            <a:extLst>
              <a:ext uri="{FF2B5EF4-FFF2-40B4-BE49-F238E27FC236}">
                <a16:creationId xmlns:a16="http://schemas.microsoft.com/office/drawing/2014/main" id="{BC11F90D-A07D-AB75-833E-DEA14B2D61B1}"/>
              </a:ext>
            </a:extLst>
          </p:cNvPr>
          <p:cNvSpPr txBox="1">
            <a:spLocks noChangeArrowheads="1"/>
          </p:cNvSpPr>
          <p:nvPr/>
        </p:nvSpPr>
        <p:spPr bwMode="auto">
          <a:xfrm>
            <a:off x="2268538" y="3716338"/>
            <a:ext cx="4397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a:t>Alexander Pilin, M.D., PhD</a:t>
            </a:r>
            <a:endParaRPr lang="en-US" altLang="cs-CZ"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istAnat4">
            <a:extLst>
              <a:ext uri="{FF2B5EF4-FFF2-40B4-BE49-F238E27FC236}">
                <a16:creationId xmlns:a16="http://schemas.microsoft.com/office/drawing/2014/main" id="{07C0C6D0-6F0C-8E93-096A-498938DE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3" y="342900"/>
            <a:ext cx="59531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istAnat5">
            <a:extLst>
              <a:ext uri="{FF2B5EF4-FFF2-40B4-BE49-F238E27FC236}">
                <a16:creationId xmlns:a16="http://schemas.microsoft.com/office/drawing/2014/main" id="{88C9B381-7D55-CDC5-AE97-01712B8DAFAC}"/>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l="9105" t="6476" r="15222" b="16148"/>
          <a:stretch>
            <a:fillRect/>
          </a:stretch>
        </p:blipFill>
        <p:spPr bwMode="auto">
          <a:xfrm>
            <a:off x="223838" y="2227263"/>
            <a:ext cx="5322887"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istAnat5">
            <a:extLst>
              <a:ext uri="{FF2B5EF4-FFF2-40B4-BE49-F238E27FC236}">
                <a16:creationId xmlns:a16="http://schemas.microsoft.com/office/drawing/2014/main" id="{55D1D239-DA7F-9AFF-37A1-DC0D3A585485}"/>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istAnat">
            <a:extLst>
              <a:ext uri="{FF2B5EF4-FFF2-40B4-BE49-F238E27FC236}">
                <a16:creationId xmlns:a16="http://schemas.microsoft.com/office/drawing/2014/main" id="{E97810E9-9966-AC23-22F3-C8178978242B}"/>
              </a:ext>
            </a:extLst>
          </p:cNvPr>
          <p:cNvPicPr>
            <a:picLocks noGrp="1" noChangeAspect="1" noChangeArrowheads="1"/>
          </p:cNvPicPr>
          <p:nvPr>
            <p:ph idx="1"/>
          </p:nvPr>
        </p:nvPicPr>
        <p:blipFill>
          <a:blip r:embed="rId3">
            <a:lum bright="18000" contrast="30000"/>
            <a:extLst>
              <a:ext uri="{28A0092B-C50C-407E-A947-70E740481C1C}">
                <a14:useLocalDpi xmlns:a14="http://schemas.microsoft.com/office/drawing/2010/main" val="0"/>
              </a:ext>
            </a:extLst>
          </a:blip>
          <a:srcRect/>
          <a:stretch>
            <a:fillRect/>
          </a:stretch>
        </p:blipFill>
        <p:spPr>
          <a:xfrm>
            <a:off x="227013" y="461963"/>
            <a:ext cx="2814637" cy="3752850"/>
          </a:xfrm>
          <a:noFill/>
        </p:spPr>
      </p:pic>
      <p:pic>
        <p:nvPicPr>
          <p:cNvPr id="24579" name="Picture 4" descr="HistAnat2">
            <a:extLst>
              <a:ext uri="{FF2B5EF4-FFF2-40B4-BE49-F238E27FC236}">
                <a16:creationId xmlns:a16="http://schemas.microsoft.com/office/drawing/2014/main" id="{5EBBE829-C6DA-4C8D-1071-2C5BCBD3CB54}"/>
              </a:ext>
            </a:extLst>
          </p:cNvPr>
          <p:cNvPicPr>
            <a:picLocks noChangeAspect="1" noChangeArrowheads="1"/>
          </p:cNvPicPr>
          <p:nvPr/>
        </p:nvPicPr>
        <p:blipFill>
          <a:blip r:embed="rId4">
            <a:lum bright="12000" contrast="42000"/>
            <a:extLst>
              <a:ext uri="{28A0092B-C50C-407E-A947-70E740481C1C}">
                <a14:useLocalDpi xmlns:a14="http://schemas.microsoft.com/office/drawing/2010/main" val="0"/>
              </a:ext>
            </a:extLst>
          </a:blip>
          <a:srcRect/>
          <a:stretch>
            <a:fillRect/>
          </a:stretch>
        </p:blipFill>
        <p:spPr bwMode="auto">
          <a:xfrm>
            <a:off x="3187700" y="490538"/>
            <a:ext cx="28067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istAnat3">
            <a:extLst>
              <a:ext uri="{FF2B5EF4-FFF2-40B4-BE49-F238E27FC236}">
                <a16:creationId xmlns:a16="http://schemas.microsoft.com/office/drawing/2014/main" id="{3CBF0C92-09C4-F2D9-6896-3C9DEE44CE23}"/>
              </a:ext>
            </a:extLst>
          </p:cNvPr>
          <p:cNvPicPr>
            <a:picLocks noChangeAspect="1" noChangeArrowheads="1"/>
          </p:cNvPicPr>
          <p:nvPr/>
        </p:nvPicPr>
        <p:blipFill>
          <a:blip r:embed="rId5">
            <a:lum bright="-6000" contrast="36000"/>
            <a:extLst>
              <a:ext uri="{28A0092B-C50C-407E-A947-70E740481C1C}">
                <a14:useLocalDpi xmlns:a14="http://schemas.microsoft.com/office/drawing/2010/main" val="0"/>
              </a:ext>
            </a:extLst>
          </a:blip>
          <a:srcRect/>
          <a:stretch>
            <a:fillRect/>
          </a:stretch>
        </p:blipFill>
        <p:spPr bwMode="auto">
          <a:xfrm>
            <a:off x="6080125" y="485775"/>
            <a:ext cx="27987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stAnat2">
            <a:extLst>
              <a:ext uri="{FF2B5EF4-FFF2-40B4-BE49-F238E27FC236}">
                <a16:creationId xmlns:a16="http://schemas.microsoft.com/office/drawing/2014/main" id="{2AC43A8A-9A3A-8777-EB2A-A40959E7437E}"/>
              </a:ext>
            </a:extLst>
          </p:cNvPr>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2268538" y="260350"/>
            <a:ext cx="47863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istAnat3">
            <a:extLst>
              <a:ext uri="{FF2B5EF4-FFF2-40B4-BE49-F238E27FC236}">
                <a16:creationId xmlns:a16="http://schemas.microsoft.com/office/drawing/2014/main" id="{7BB643F3-5E72-FF27-A473-172E52B5F7CE}"/>
              </a:ext>
            </a:extLst>
          </p:cNvPr>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523B182F-2EA1-A345-4DFE-06CD89B6C0D9}"/>
              </a:ext>
            </a:extLst>
          </p:cNvPr>
          <p:cNvSpPr txBox="1">
            <a:spLocks noChangeArrowheads="1"/>
          </p:cNvSpPr>
          <p:nvPr/>
        </p:nvSpPr>
        <p:spPr bwMode="auto">
          <a:xfrm>
            <a:off x="250825" y="2851150"/>
            <a:ext cx="762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De venenorum differentiis, Hieronymus Cardanus,1563</a:t>
            </a:r>
            <a:endParaRPr lang="en-US" altLang="cs-CZ" sz="2400"/>
          </a:p>
        </p:txBody>
      </p:sp>
      <p:sp>
        <p:nvSpPr>
          <p:cNvPr id="30723" name="Text Box 5">
            <a:extLst>
              <a:ext uri="{FF2B5EF4-FFF2-40B4-BE49-F238E27FC236}">
                <a16:creationId xmlns:a16="http://schemas.microsoft.com/office/drawing/2014/main" id="{63C5BF28-9EF6-524C-E97E-78FC8D0D28F2}"/>
              </a:ext>
            </a:extLst>
          </p:cNvPr>
          <p:cNvSpPr txBox="1">
            <a:spLocks noChangeArrowheads="1"/>
          </p:cNvSpPr>
          <p:nvPr/>
        </p:nvSpPr>
        <p:spPr bwMode="auto">
          <a:xfrm>
            <a:off x="250825" y="3282950"/>
            <a:ext cx="7542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De venenis et venenorum morbis, H. Mercurialis, 1584</a:t>
            </a:r>
            <a:endParaRPr lang="en-US" altLang="cs-CZ" sz="2400"/>
          </a:p>
        </p:txBody>
      </p:sp>
      <p:sp>
        <p:nvSpPr>
          <p:cNvPr id="30724" name="Text Box 6">
            <a:extLst>
              <a:ext uri="{FF2B5EF4-FFF2-40B4-BE49-F238E27FC236}">
                <a16:creationId xmlns:a16="http://schemas.microsoft.com/office/drawing/2014/main" id="{9F22DB52-EAF7-578E-59BF-DFE87CDD5F3C}"/>
              </a:ext>
            </a:extLst>
          </p:cNvPr>
          <p:cNvSpPr txBox="1">
            <a:spLocks noChangeArrowheads="1"/>
          </p:cNvSpPr>
          <p:nvPr/>
        </p:nvSpPr>
        <p:spPr bwMode="auto">
          <a:xfrm>
            <a:off x="250825" y="3714750"/>
            <a:ext cx="722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Libri de venenis eorumque curatione,  Fonesca1587</a:t>
            </a:r>
            <a:endParaRPr lang="en-US" altLang="cs-CZ" sz="2400"/>
          </a:p>
        </p:txBody>
      </p:sp>
      <p:sp>
        <p:nvSpPr>
          <p:cNvPr id="30725" name="Text Box 7">
            <a:extLst>
              <a:ext uri="{FF2B5EF4-FFF2-40B4-BE49-F238E27FC236}">
                <a16:creationId xmlns:a16="http://schemas.microsoft.com/office/drawing/2014/main" id="{A39AC9D4-B0B1-EAE3-4BA9-E5AC0E6A4563}"/>
              </a:ext>
            </a:extLst>
          </p:cNvPr>
          <p:cNvSpPr txBox="1">
            <a:spLocks noChangeArrowheads="1"/>
          </p:cNvSpPr>
          <p:nvPr/>
        </p:nvSpPr>
        <p:spPr bwMode="auto">
          <a:xfrm>
            <a:off x="250825" y="4221163"/>
            <a:ext cx="780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De venenis et antidotis, A. Baccius,1586</a:t>
            </a:r>
            <a:endParaRPr lang="en-US" altLang="cs-CZ" sz="2400"/>
          </a:p>
        </p:txBody>
      </p:sp>
      <p:sp>
        <p:nvSpPr>
          <p:cNvPr id="30726" name="Text Box 11">
            <a:extLst>
              <a:ext uri="{FF2B5EF4-FFF2-40B4-BE49-F238E27FC236}">
                <a16:creationId xmlns:a16="http://schemas.microsoft.com/office/drawing/2014/main" id="{C09A5D0E-DE68-2C14-FF44-D11CE768F93E}"/>
              </a:ext>
            </a:extLst>
          </p:cNvPr>
          <p:cNvSpPr txBox="1">
            <a:spLocks noChangeArrowheads="1"/>
          </p:cNvSpPr>
          <p:nvPr/>
        </p:nvSpPr>
        <p:spPr bwMode="auto">
          <a:xfrm>
            <a:off x="323850" y="1700213"/>
            <a:ext cx="306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Toxicological writings</a:t>
            </a:r>
            <a:endParaRPr lang="en-US" altLang="cs-CZ" sz="2400"/>
          </a:p>
        </p:txBody>
      </p:sp>
      <p:sp>
        <p:nvSpPr>
          <p:cNvPr id="68620" name="Text Box 12">
            <a:extLst>
              <a:ext uri="{FF2B5EF4-FFF2-40B4-BE49-F238E27FC236}">
                <a16:creationId xmlns:a16="http://schemas.microsoft.com/office/drawing/2014/main" id="{8F9A0F70-BFD1-E6AC-AFE2-713AB538EDA3}"/>
              </a:ext>
            </a:extLst>
          </p:cNvPr>
          <p:cNvSpPr txBox="1">
            <a:spLocks noGrp="1" noChangeArrowheads="1"/>
          </p:cNvSpPr>
          <p:nvPr>
            <p:ph type="title"/>
          </p:nvPr>
        </p:nvSpPr>
        <p:spPr>
          <a:xfrm>
            <a:off x="0" y="333375"/>
            <a:ext cx="9371013" cy="850900"/>
          </a:xfrm>
        </p:spPr>
        <p:txBody>
          <a:bodyPr/>
          <a:lstStyle/>
          <a:p>
            <a:pPr eaLnBrk="1" hangingPunct="1">
              <a:defRPr/>
            </a:pPr>
            <a:r>
              <a:rPr lang="cs-CZ" sz="3200" b="1">
                <a:effectLst>
                  <a:outerShdw blurRad="38100" dist="38100" dir="2700000" algn="tl">
                    <a:srgbClr val="FFFFFF"/>
                  </a:outerShdw>
                </a:effectLst>
              </a:rPr>
              <a:t>The history of Forensic Medicine</a:t>
            </a:r>
            <a:endParaRPr lang="en-US" sz="3200" b="1">
              <a:effectLst>
                <a:outerShdw blurRad="38100" dist="38100" dir="2700000" algn="tl">
                  <a:srgbClr val="FFFFFF"/>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CECDE2F5-8A3B-9C80-1444-7D97691DE8FB}"/>
              </a:ext>
            </a:extLst>
          </p:cNvPr>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l="22231" t="19763" r="30351" b="22014"/>
          <a:stretch>
            <a:fillRect/>
          </a:stretch>
        </p:blipFill>
        <p:spPr bwMode="auto">
          <a:xfrm>
            <a:off x="1331913" y="260350"/>
            <a:ext cx="66960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a:extLst>
              <a:ext uri="{FF2B5EF4-FFF2-40B4-BE49-F238E27FC236}">
                <a16:creationId xmlns:a16="http://schemas.microsoft.com/office/drawing/2014/main" id="{05FBF430-B1D5-E771-0F30-77E7D0E33FA8}"/>
              </a:ext>
            </a:extLst>
          </p:cNvPr>
          <p:cNvSpPr txBox="1">
            <a:spLocks noChangeArrowheads="1"/>
          </p:cNvSpPr>
          <p:nvPr/>
        </p:nvSpPr>
        <p:spPr bwMode="auto">
          <a:xfrm>
            <a:off x="3492500" y="6237288"/>
            <a:ext cx="2071688" cy="336550"/>
          </a:xfrm>
          <a:prstGeom prst="rect">
            <a:avLst/>
          </a:prstGeom>
          <a:solidFill>
            <a:srgbClr val="F7D4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a:solidFill>
                  <a:schemeClr val="folHlink"/>
                </a:solidFill>
              </a:rPr>
              <a:t>Mapa Čech z r. 1744</a:t>
            </a:r>
            <a:endParaRPr lang="en-US" altLang="cs-CZ" sz="1600">
              <a:solidFill>
                <a:schemeClr val="folHlin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12C6B0DC-6B01-58D2-70B7-84DBF1DF7B69}"/>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21208" t="20465" r="29329" b="21230"/>
          <a:stretch>
            <a:fillRect/>
          </a:stretch>
        </p:blipFill>
        <p:spPr bwMode="auto">
          <a:xfrm>
            <a:off x="1150938" y="322263"/>
            <a:ext cx="644525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a:extLst>
              <a:ext uri="{FF2B5EF4-FFF2-40B4-BE49-F238E27FC236}">
                <a16:creationId xmlns:a16="http://schemas.microsoft.com/office/drawing/2014/main" id="{4456F66F-C186-E4D5-75ED-C206961150AB}"/>
              </a:ext>
            </a:extLst>
          </p:cNvPr>
          <p:cNvSpPr txBox="1">
            <a:spLocks noChangeArrowheads="1"/>
          </p:cNvSpPr>
          <p:nvPr/>
        </p:nvSpPr>
        <p:spPr bwMode="auto">
          <a:xfrm>
            <a:off x="2627313" y="6237288"/>
            <a:ext cx="3349625" cy="336550"/>
          </a:xfrm>
          <a:prstGeom prst="rect">
            <a:avLst/>
          </a:prstGeom>
          <a:solidFill>
            <a:srgbClr val="F7D4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a:solidFill>
                  <a:schemeClr val="folHlink"/>
                </a:solidFill>
              </a:rPr>
              <a:t>Mapa českých zemí z r. 1747-1748</a:t>
            </a:r>
            <a:endParaRPr lang="en-US" altLang="cs-CZ" sz="1600">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osoby">
            <a:extLst>
              <a:ext uri="{FF2B5EF4-FFF2-40B4-BE49-F238E27FC236}">
                <a16:creationId xmlns:a16="http://schemas.microsoft.com/office/drawing/2014/main" id="{6A8F5E5E-D6A0-7C5A-5608-EC3128E31A9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12357" t="10226" r="53140" b="58511"/>
          <a:stretch>
            <a:fillRect/>
          </a:stretch>
        </p:blipFill>
        <p:spPr bwMode="auto">
          <a:xfrm>
            <a:off x="395288" y="404813"/>
            <a:ext cx="468153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a:extLst>
              <a:ext uri="{FF2B5EF4-FFF2-40B4-BE49-F238E27FC236}">
                <a16:creationId xmlns:a16="http://schemas.microsoft.com/office/drawing/2014/main" id="{1859D284-D816-5D2B-740C-9057D7C67D53}"/>
              </a:ext>
            </a:extLst>
          </p:cNvPr>
          <p:cNvSpPr txBox="1">
            <a:spLocks noChangeArrowheads="1"/>
          </p:cNvSpPr>
          <p:nvPr/>
        </p:nvSpPr>
        <p:spPr bwMode="auto">
          <a:xfrm>
            <a:off x="5416550" y="568325"/>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Jan František Löw z Erlsfeldu</a:t>
            </a:r>
          </a:p>
        </p:txBody>
      </p:sp>
      <p:sp>
        <p:nvSpPr>
          <p:cNvPr id="36868" name="Text Box 6">
            <a:extLst>
              <a:ext uri="{FF2B5EF4-FFF2-40B4-BE49-F238E27FC236}">
                <a16:creationId xmlns:a16="http://schemas.microsoft.com/office/drawing/2014/main" id="{BB61BAD8-F81B-DFF4-648A-C4D10D50244B}"/>
              </a:ext>
            </a:extLst>
          </p:cNvPr>
          <p:cNvSpPr txBox="1">
            <a:spLocks noChangeArrowheads="1"/>
          </p:cNvSpPr>
          <p:nvPr/>
        </p:nvSpPr>
        <p:spPr bwMode="auto">
          <a:xfrm>
            <a:off x="5487988" y="1073150"/>
            <a:ext cx="2876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1648 – 1720</a:t>
            </a:r>
          </a:p>
          <a:p>
            <a:pPr eaLnBrk="1" hangingPunct="1">
              <a:spcBef>
                <a:spcPct val="0"/>
              </a:spcBef>
              <a:buFontTx/>
              <a:buNone/>
            </a:pPr>
            <a:r>
              <a:rPr lang="cs-CZ" altLang="cs-CZ" sz="1800"/>
              <a:t>Writings:</a:t>
            </a:r>
          </a:p>
          <a:p>
            <a:pPr eaLnBrk="1" hangingPunct="1">
              <a:spcBef>
                <a:spcPct val="0"/>
              </a:spcBef>
              <a:buFontTx/>
              <a:buNone/>
            </a:pPr>
            <a:r>
              <a:rPr lang="cs-CZ" altLang="cs-CZ" sz="1800"/>
              <a:t>Theatrum medicoiuridicum</a:t>
            </a:r>
          </a:p>
        </p:txBody>
      </p:sp>
      <p:sp>
        <p:nvSpPr>
          <p:cNvPr id="36869" name="Obdélník 1">
            <a:extLst>
              <a:ext uri="{FF2B5EF4-FFF2-40B4-BE49-F238E27FC236}">
                <a16:creationId xmlns:a16="http://schemas.microsoft.com/office/drawing/2014/main" id="{72D50AF6-8C16-8241-81AF-1C15BB4281C6}"/>
              </a:ext>
            </a:extLst>
          </p:cNvPr>
          <p:cNvSpPr>
            <a:spLocks noChangeArrowheads="1"/>
          </p:cNvSpPr>
          <p:nvPr/>
        </p:nvSpPr>
        <p:spPr bwMode="auto">
          <a:xfrm>
            <a:off x="5232400" y="1989138"/>
            <a:ext cx="31321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800"/>
              <a:t>His writing has overhelming 870 pages and deals with questions about delivery, paternity, wounds, cause of death, relation between injury and death, sexual abnormities, adultery, simulations of diseases, virginity,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4C00156E-D647-0116-DA14-64ACF460B635}"/>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28339" t="16536" r="22688" b="29318"/>
          <a:stretch>
            <a:fillRect/>
          </a:stretch>
        </p:blipFill>
        <p:spPr bwMode="auto">
          <a:xfrm>
            <a:off x="971550" y="260350"/>
            <a:ext cx="7129463"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FA731966-887C-0F29-E194-C7B5176802AD}"/>
              </a:ext>
            </a:extLst>
          </p:cNvPr>
          <p:cNvSpPr txBox="1">
            <a:spLocks noChangeArrowheads="1"/>
          </p:cNvSpPr>
          <p:nvPr/>
        </p:nvSpPr>
        <p:spPr bwMode="auto">
          <a:xfrm>
            <a:off x="3779838" y="6308725"/>
            <a:ext cx="2071687" cy="336550"/>
          </a:xfrm>
          <a:prstGeom prst="rect">
            <a:avLst/>
          </a:prstGeom>
          <a:solidFill>
            <a:srgbClr val="F7D4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a:solidFill>
                  <a:schemeClr val="folHlink"/>
                </a:solidFill>
              </a:rPr>
              <a:t>Mapa Čech z r. 1883</a:t>
            </a:r>
            <a:endParaRPr lang="en-US" altLang="cs-CZ" sz="1600">
              <a:solidFill>
                <a:schemeClr val="fo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yramidy">
            <a:extLst>
              <a:ext uri="{FF2B5EF4-FFF2-40B4-BE49-F238E27FC236}">
                <a16:creationId xmlns:a16="http://schemas.microsoft.com/office/drawing/2014/main" id="{E7477DCC-2262-455C-2419-B7FF11B397D0}"/>
              </a:ext>
            </a:extLst>
          </p:cNvPr>
          <p:cNvPicPr>
            <a:picLocks noChangeAspect="1" noChangeArrowheads="1"/>
          </p:cNvPicPr>
          <p:nvPr/>
        </p:nvPicPr>
        <p:blipFill>
          <a:blip r:embed="rId3">
            <a:lum bright="-42000" contrast="-84000"/>
            <a:extLst>
              <a:ext uri="{28A0092B-C50C-407E-A947-70E740481C1C}">
                <a14:useLocalDpi xmlns:a14="http://schemas.microsoft.com/office/drawing/2010/main" val="0"/>
              </a:ext>
            </a:extLst>
          </a:blip>
          <a:srcRect/>
          <a:stretch>
            <a:fillRect/>
          </a:stretch>
        </p:blipFill>
        <p:spPr bwMode="auto">
          <a:xfrm>
            <a:off x="331788" y="1524000"/>
            <a:ext cx="5345112"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a:extLst>
              <a:ext uri="{FF2B5EF4-FFF2-40B4-BE49-F238E27FC236}">
                <a16:creationId xmlns:a16="http://schemas.microsoft.com/office/drawing/2014/main" id="{B6A099D5-C514-9DD0-754E-7E71281D87CA}"/>
              </a:ext>
            </a:extLst>
          </p:cNvPr>
          <p:cNvSpPr txBox="1">
            <a:spLocks noChangeArrowheads="1"/>
          </p:cNvSpPr>
          <p:nvPr/>
        </p:nvSpPr>
        <p:spPr bwMode="auto">
          <a:xfrm>
            <a:off x="1619250" y="2695575"/>
            <a:ext cx="2419350" cy="1465263"/>
          </a:xfrm>
          <a:prstGeom prst="rect">
            <a:avLst/>
          </a:prstGeom>
          <a:noFill/>
          <a:ln w="9525">
            <a:noFill/>
            <a:miter lim="800000"/>
            <a:headEnd/>
            <a:tailEnd/>
          </a:ln>
          <a:effectLst/>
        </p:spPr>
        <p:txBody>
          <a:bodyPr wrap="none">
            <a:spAutoFit/>
          </a:bodyPr>
          <a:lstStyle/>
          <a:p>
            <a:pPr algn="ctr" eaLnBrk="1" hangingPunct="1">
              <a:defRPr/>
            </a:pPr>
            <a:r>
              <a:rPr lang="cs-CZ" sz="1800" b="1" dirty="0" err="1">
                <a:effectLst>
                  <a:outerShdw blurRad="38100" dist="38100" dir="2700000" algn="tl">
                    <a:srgbClr val="FFFFFF"/>
                  </a:outerShdw>
                </a:effectLst>
                <a:latin typeface="Arial" charset="0"/>
              </a:rPr>
              <a:t>Before</a:t>
            </a:r>
            <a:r>
              <a:rPr lang="cs-CZ" sz="1800" b="1" dirty="0">
                <a:effectLst>
                  <a:outerShdw blurRad="38100" dist="38100" dir="2700000" algn="tl">
                    <a:srgbClr val="FFFFFF"/>
                  </a:outerShdw>
                </a:effectLst>
                <a:latin typeface="Arial" charset="0"/>
              </a:rPr>
              <a:t> J.C.:</a:t>
            </a:r>
          </a:p>
          <a:p>
            <a:pPr algn="ctr" eaLnBrk="1" hangingPunct="1">
              <a:defRPr/>
            </a:pPr>
            <a:r>
              <a:rPr lang="cs-CZ" sz="1800" b="1" dirty="0" err="1">
                <a:effectLst>
                  <a:outerShdw blurRad="38100" dist="38100" dir="2700000" algn="tl">
                    <a:srgbClr val="FFFFFF"/>
                  </a:outerShdw>
                </a:effectLst>
                <a:latin typeface="Arial" charset="0"/>
              </a:rPr>
              <a:t>only</a:t>
            </a:r>
            <a:r>
              <a:rPr lang="cs-CZ" sz="1800" b="1" dirty="0">
                <a:effectLst>
                  <a:outerShdw blurRad="38100" dist="38100" dir="2700000" algn="tl">
                    <a:srgbClr val="FFFFFF"/>
                  </a:outerShdw>
                </a:effectLst>
                <a:latin typeface="Arial" charset="0"/>
              </a:rPr>
              <a:t> </a:t>
            </a:r>
            <a:r>
              <a:rPr lang="cs-CZ" sz="1800" b="1" dirty="0" err="1">
                <a:effectLst>
                  <a:outerShdw blurRad="38100" dist="38100" dir="2700000" algn="tl">
                    <a:srgbClr val="FFFFFF"/>
                  </a:outerShdw>
                </a:effectLst>
                <a:latin typeface="Arial" charset="0"/>
              </a:rPr>
              <a:t>few</a:t>
            </a:r>
            <a:r>
              <a:rPr lang="cs-CZ" sz="1800" b="1" dirty="0">
                <a:effectLst>
                  <a:outerShdw blurRad="38100" dist="38100" dir="2700000" algn="tl">
                    <a:srgbClr val="FFFFFF"/>
                  </a:outerShdw>
                </a:effectLst>
                <a:latin typeface="Arial" charset="0"/>
              </a:rPr>
              <a:t> </a:t>
            </a:r>
            <a:r>
              <a:rPr lang="cs-CZ" sz="1800" b="1" dirty="0" err="1">
                <a:effectLst>
                  <a:outerShdw blurRad="38100" dist="38100" dir="2700000" algn="tl">
                    <a:srgbClr val="FFFFFF"/>
                  </a:outerShdw>
                </a:effectLst>
                <a:latin typeface="Arial" charset="0"/>
              </a:rPr>
              <a:t>information</a:t>
            </a:r>
            <a:endParaRPr lang="cs-CZ" sz="1800" b="1" dirty="0">
              <a:effectLst>
                <a:outerShdw blurRad="38100" dist="38100" dir="2700000" algn="tl">
                  <a:srgbClr val="FFFFFF"/>
                </a:outerShdw>
              </a:effectLst>
              <a:latin typeface="Arial" charset="0"/>
            </a:endParaRPr>
          </a:p>
          <a:p>
            <a:pPr algn="ctr" eaLnBrk="1" hangingPunct="1">
              <a:defRPr/>
            </a:pPr>
            <a:endParaRPr lang="cs-CZ" sz="1800" b="1" dirty="0">
              <a:effectLst>
                <a:outerShdw blurRad="38100" dist="38100" dir="2700000" algn="tl">
                  <a:srgbClr val="FFFFFF"/>
                </a:outerShdw>
              </a:effectLst>
              <a:latin typeface="Arial" charset="0"/>
            </a:endParaRPr>
          </a:p>
          <a:p>
            <a:pPr algn="ctr" eaLnBrk="1" hangingPunct="1">
              <a:defRPr/>
            </a:pPr>
            <a:r>
              <a:rPr lang="cs-CZ" sz="1800" b="1" dirty="0">
                <a:effectLst>
                  <a:outerShdw blurRad="38100" dist="38100" dir="2700000" algn="tl">
                    <a:srgbClr val="FFFFFF"/>
                  </a:outerShdw>
                </a:effectLst>
                <a:latin typeface="Arial" charset="0"/>
              </a:rPr>
              <a:t>Egypte</a:t>
            </a:r>
          </a:p>
          <a:p>
            <a:pPr algn="ctr" eaLnBrk="1" hangingPunct="1">
              <a:defRPr/>
            </a:pPr>
            <a:r>
              <a:rPr lang="cs-CZ" sz="1800" b="1" dirty="0">
                <a:effectLst>
                  <a:outerShdw blurRad="38100" dist="38100" dir="2700000" algn="tl">
                    <a:srgbClr val="FFFFFF"/>
                  </a:outerShdw>
                </a:effectLst>
                <a:latin typeface="Arial" charset="0"/>
              </a:rPr>
              <a:t>Israel </a:t>
            </a:r>
            <a:endParaRPr lang="en-US" sz="1800" b="1" dirty="0">
              <a:effectLst>
                <a:outerShdw blurRad="38100" dist="38100" dir="2700000" algn="tl">
                  <a:srgbClr val="FFFFFF"/>
                </a:outerShdw>
              </a:effectLst>
              <a:latin typeface="Arial" charset="0"/>
            </a:endParaRPr>
          </a:p>
        </p:txBody>
      </p:sp>
      <p:sp>
        <p:nvSpPr>
          <p:cNvPr id="31750" name="Text Box 6">
            <a:extLst>
              <a:ext uri="{FF2B5EF4-FFF2-40B4-BE49-F238E27FC236}">
                <a16:creationId xmlns:a16="http://schemas.microsoft.com/office/drawing/2014/main" id="{98055BC4-3E74-8937-AE78-387177A4F6DA}"/>
              </a:ext>
            </a:extLst>
          </p:cNvPr>
          <p:cNvSpPr txBox="1">
            <a:spLocks noChangeArrowheads="1"/>
          </p:cNvSpPr>
          <p:nvPr/>
        </p:nvSpPr>
        <p:spPr bwMode="auto">
          <a:xfrm>
            <a:off x="2828925" y="836613"/>
            <a:ext cx="3752850" cy="366712"/>
          </a:xfrm>
          <a:prstGeom prst="rect">
            <a:avLst/>
          </a:prstGeom>
          <a:noFill/>
          <a:ln w="9525">
            <a:noFill/>
            <a:miter lim="800000"/>
            <a:headEnd/>
            <a:tailEnd/>
          </a:ln>
          <a:effectLst/>
        </p:spPr>
        <p:txBody>
          <a:bodyPr wrap="none">
            <a:spAutoFit/>
          </a:bodyPr>
          <a:lstStyle/>
          <a:p>
            <a:pPr eaLnBrk="1" hangingPunct="1">
              <a:defRPr/>
            </a:pPr>
            <a:r>
              <a:rPr lang="cs-CZ" sz="1800" b="1">
                <a:effectLst>
                  <a:outerShdw blurRad="38100" dist="38100" dir="2700000" algn="tl">
                    <a:srgbClr val="FFFFFF"/>
                  </a:outerShdw>
                </a:effectLst>
                <a:latin typeface="Arial" charset="0"/>
              </a:rPr>
              <a:t>The history of Forensic Medicine</a:t>
            </a:r>
            <a:endParaRPr lang="en-US" sz="1800" b="1">
              <a:effectLst>
                <a:outerShdw blurRad="38100" dist="38100" dir="2700000" algn="tl">
                  <a:srgbClr val="FFFFFF"/>
                </a:outerShdw>
              </a:effectLst>
              <a:latin typeface="Arial" charset="0"/>
            </a:endParaRPr>
          </a:p>
        </p:txBody>
      </p:sp>
      <p:sp>
        <p:nvSpPr>
          <p:cNvPr id="6149" name="Obdélník 1">
            <a:extLst>
              <a:ext uri="{FF2B5EF4-FFF2-40B4-BE49-F238E27FC236}">
                <a16:creationId xmlns:a16="http://schemas.microsoft.com/office/drawing/2014/main" id="{FE958A06-D185-9446-EE51-78B3EB780F2D}"/>
              </a:ext>
            </a:extLst>
          </p:cNvPr>
          <p:cNvSpPr>
            <a:spLocks noChangeArrowheads="1"/>
          </p:cNvSpPr>
          <p:nvPr/>
        </p:nvSpPr>
        <p:spPr bwMode="auto">
          <a:xfrm>
            <a:off x="5791200" y="1333500"/>
            <a:ext cx="2895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cs-CZ" sz="2400"/>
              <a:t>Egypt:</a:t>
            </a:r>
          </a:p>
          <a:p>
            <a:pPr algn="just" eaLnBrk="1" hangingPunct="1">
              <a:spcBef>
                <a:spcPct val="0"/>
              </a:spcBef>
              <a:buFontTx/>
              <a:buNone/>
            </a:pPr>
            <a:r>
              <a:rPr lang="en-GB" altLang="cs-CZ" sz="2400"/>
              <a:t>Embalming gave first infomation on human body composition. </a:t>
            </a:r>
          </a:p>
          <a:p>
            <a:pPr algn="just" eaLnBrk="1" hangingPunct="1">
              <a:spcBef>
                <a:spcPct val="0"/>
              </a:spcBef>
              <a:buFontTx/>
              <a:buNone/>
            </a:pPr>
            <a:r>
              <a:rPr lang="en-GB" altLang="cs-CZ" sz="2400"/>
              <a:t>Jewish: some information about autopsy of fetuses to know whether they were able to live or not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D5C8D18-E335-934C-94C3-6A145A78F3D9}"/>
              </a:ext>
            </a:extLst>
          </p:cNvPr>
          <p:cNvSpPr>
            <a:spLocks noGrp="1" noChangeArrowheads="1"/>
          </p:cNvSpPr>
          <p:nvPr>
            <p:ph type="title"/>
          </p:nvPr>
        </p:nvSpPr>
        <p:spPr>
          <a:xfrm>
            <a:off x="468313" y="0"/>
            <a:ext cx="8229600" cy="1143000"/>
          </a:xfrm>
        </p:spPr>
        <p:txBody>
          <a:bodyPr/>
          <a:lstStyle/>
          <a:p>
            <a:pPr eaLnBrk="1" hangingPunct="1">
              <a:defRPr/>
            </a:pPr>
            <a:r>
              <a:rPr lang="cs-CZ" sz="3200" b="1">
                <a:effectLst>
                  <a:outerShdw blurRad="38100" dist="38100" dir="2700000" algn="tl">
                    <a:srgbClr val="FFFFFF"/>
                  </a:outerShdw>
                </a:effectLst>
              </a:rPr>
              <a:t>Important persons in the history </a:t>
            </a:r>
            <a:br>
              <a:rPr lang="cs-CZ" sz="3200" b="1">
                <a:effectLst>
                  <a:outerShdw blurRad="38100" dist="38100" dir="2700000" algn="tl">
                    <a:srgbClr val="FFFFFF"/>
                  </a:outerShdw>
                </a:effectLst>
              </a:rPr>
            </a:br>
            <a:r>
              <a:rPr lang="cs-CZ" sz="3200" b="1">
                <a:effectLst>
                  <a:outerShdw blurRad="38100" dist="38100" dir="2700000" algn="tl">
                    <a:srgbClr val="FFFFFF"/>
                  </a:outerShdw>
                </a:effectLst>
              </a:rPr>
              <a:t>of Forensic Medicine in Czech</a:t>
            </a:r>
            <a:endParaRPr lang="en-US" sz="3200" b="1">
              <a:effectLst>
                <a:outerShdw blurRad="38100" dist="38100" dir="2700000" algn="tl">
                  <a:srgbClr val="FFFFFF"/>
                </a:outerShdw>
              </a:effectLst>
            </a:endParaRPr>
          </a:p>
        </p:txBody>
      </p:sp>
      <p:sp>
        <p:nvSpPr>
          <p:cNvPr id="40963" name="Rectangle 3">
            <a:extLst>
              <a:ext uri="{FF2B5EF4-FFF2-40B4-BE49-F238E27FC236}">
                <a16:creationId xmlns:a16="http://schemas.microsoft.com/office/drawing/2014/main" id="{88FFC27B-EEFC-5076-F4C5-5D233DC0B316}"/>
              </a:ext>
            </a:extLst>
          </p:cNvPr>
          <p:cNvSpPr>
            <a:spLocks noGrp="1" noChangeArrowheads="1"/>
          </p:cNvSpPr>
          <p:nvPr>
            <p:ph type="body" idx="1"/>
          </p:nvPr>
        </p:nvSpPr>
        <p:spPr>
          <a:xfrm>
            <a:off x="0" y="1557338"/>
            <a:ext cx="9144000" cy="4565650"/>
          </a:xfrm>
        </p:spPr>
        <p:txBody>
          <a:bodyPr/>
          <a:lstStyle/>
          <a:p>
            <a:pPr marL="361950" eaLnBrk="1" hangingPunct="1">
              <a:lnSpc>
                <a:spcPct val="80000"/>
              </a:lnSpc>
              <a:tabLst>
                <a:tab pos="361950" algn="l"/>
              </a:tabLst>
            </a:pPr>
            <a:r>
              <a:rPr lang="en-US" altLang="cs-CZ" sz="2400" b="1"/>
              <a:t>Křišťan z Prachatic (1366(68?) – 1439)</a:t>
            </a:r>
          </a:p>
          <a:p>
            <a:pPr marL="361950" eaLnBrk="1" hangingPunct="1">
              <a:lnSpc>
                <a:spcPct val="80000"/>
              </a:lnSpc>
              <a:buClr>
                <a:schemeClr val="tx1"/>
              </a:buClr>
              <a:buFontTx/>
              <a:buNone/>
              <a:tabLst>
                <a:tab pos="361950" algn="l"/>
              </a:tabLst>
            </a:pPr>
            <a:r>
              <a:rPr lang="en-US" altLang="cs-CZ" sz="1400" b="1"/>
              <a:t>	</a:t>
            </a:r>
            <a:r>
              <a:rPr lang="en-US" altLang="cs-CZ" sz="1800"/>
              <a:t>Naučení Mistra Chrystyna, kterak člověk poznati má na raněném umřel-li čili nic. (The percept of the Master Chrystyna how to distinguish on the injured man whether he is dead or not)</a:t>
            </a:r>
          </a:p>
          <a:p>
            <a:pPr marL="361950" eaLnBrk="1" hangingPunct="1">
              <a:lnSpc>
                <a:spcPct val="80000"/>
              </a:lnSpc>
              <a:tabLst>
                <a:tab pos="361950" algn="l"/>
              </a:tabLst>
            </a:pPr>
            <a:r>
              <a:rPr lang="en-US" altLang="cs-CZ" sz="2400" b="1"/>
              <a:t>Borbonius z Borbenheymu Matyáš (1560-1629)</a:t>
            </a:r>
          </a:p>
          <a:p>
            <a:pPr marL="361950" eaLnBrk="1" hangingPunct="1">
              <a:lnSpc>
                <a:spcPct val="80000"/>
              </a:lnSpc>
              <a:buClr>
                <a:schemeClr val="tx1"/>
              </a:buClr>
              <a:buFontTx/>
              <a:buNone/>
              <a:tabLst>
                <a:tab pos="361950" algn="l"/>
              </a:tabLst>
            </a:pPr>
            <a:r>
              <a:rPr lang="en-US" altLang="cs-CZ" sz="1400" b="1"/>
              <a:t>	</a:t>
            </a:r>
            <a:r>
              <a:rPr lang="en-US" altLang="cs-CZ" sz="1800"/>
              <a:t>Expertise about intoxication by arsen</a:t>
            </a:r>
          </a:p>
          <a:p>
            <a:pPr marL="361950" eaLnBrk="1" hangingPunct="1">
              <a:lnSpc>
                <a:spcPct val="80000"/>
              </a:lnSpc>
              <a:tabLst>
                <a:tab pos="361950" algn="l"/>
              </a:tabLst>
            </a:pPr>
            <a:r>
              <a:rPr lang="en-US" altLang="cs-CZ" sz="2400" b="1"/>
              <a:t>Johanes Marcus Marci de Kronland (1595-?)</a:t>
            </a:r>
          </a:p>
          <a:p>
            <a:pPr marL="361950" eaLnBrk="1" hangingPunct="1">
              <a:lnSpc>
                <a:spcPct val="80000"/>
              </a:lnSpc>
              <a:buClr>
                <a:schemeClr val="tx1"/>
              </a:buClr>
              <a:buFontTx/>
              <a:buNone/>
              <a:tabLst>
                <a:tab pos="361950" algn="l"/>
              </a:tabLst>
            </a:pPr>
            <a:r>
              <a:rPr lang="en-US" altLang="cs-CZ" sz="1400" b="1"/>
              <a:t>	</a:t>
            </a:r>
            <a:r>
              <a:rPr lang="en-US" altLang="cs-CZ" sz="1800"/>
              <a:t>He studied the action of mechanical force on the alive organism, mechanism of skull fracture</a:t>
            </a:r>
          </a:p>
          <a:p>
            <a:pPr marL="361950" eaLnBrk="1" hangingPunct="1">
              <a:lnSpc>
                <a:spcPct val="80000"/>
              </a:lnSpc>
              <a:tabLst>
                <a:tab pos="361950" algn="l"/>
              </a:tabLst>
            </a:pPr>
            <a:r>
              <a:rPr lang="en-US" altLang="cs-CZ" sz="2400" b="1"/>
              <a:t>Jan Václav Dobřenský z Černého Mostu (1623-1697)</a:t>
            </a:r>
          </a:p>
          <a:p>
            <a:pPr marL="361950" eaLnBrk="1" hangingPunct="1">
              <a:lnSpc>
                <a:spcPct val="80000"/>
              </a:lnSpc>
              <a:buClr>
                <a:schemeClr val="tx1"/>
              </a:buClr>
              <a:buFontTx/>
              <a:buNone/>
              <a:tabLst>
                <a:tab pos="361950" algn="l"/>
              </a:tabLst>
            </a:pPr>
            <a:r>
              <a:rPr lang="en-US" altLang="cs-CZ" sz="1400" b="1"/>
              <a:t>	</a:t>
            </a:r>
            <a:r>
              <a:rPr lang="en-US" altLang="cs-CZ" sz="1800"/>
              <a:t>He made the autopsy of a man who died cause of mercury intoxication and published results of the autopsy in the year-book „Miscellanea seu Ephemerides naturae curiosum</a:t>
            </a:r>
            <a:r>
              <a:rPr lang="en-US" altLang="cs-CZ" sz="1600"/>
              <a:t>“.</a:t>
            </a:r>
          </a:p>
          <a:p>
            <a:pPr marL="361950" eaLnBrk="1" hangingPunct="1">
              <a:lnSpc>
                <a:spcPct val="80000"/>
              </a:lnSpc>
              <a:tabLst>
                <a:tab pos="361950" algn="l"/>
              </a:tabLst>
            </a:pPr>
            <a:r>
              <a:rPr lang="en-US" altLang="cs-CZ" sz="2400" b="1"/>
              <a:t>Daniel de Luna</a:t>
            </a:r>
          </a:p>
          <a:p>
            <a:pPr marL="361950" eaLnBrk="1" hangingPunct="1">
              <a:lnSpc>
                <a:spcPct val="80000"/>
              </a:lnSpc>
              <a:buClr>
                <a:schemeClr val="tx1"/>
              </a:buClr>
              <a:buFontTx/>
              <a:buNone/>
              <a:tabLst>
                <a:tab pos="361950" algn="l"/>
              </a:tabLst>
            </a:pPr>
            <a:r>
              <a:rPr lang="en-US" altLang="cs-CZ" sz="1600" b="1"/>
              <a:t>	</a:t>
            </a:r>
            <a:r>
              <a:rPr lang="en-US" altLang="cs-CZ" sz="1800"/>
              <a:t>The army physician from Poland  who issued </a:t>
            </a:r>
            <a:r>
              <a:rPr lang="en-US" altLang="cs-CZ" sz="1800" i="1"/>
              <a:t>„Questiones legales“ </a:t>
            </a:r>
            <a:r>
              <a:rPr lang="en-US" altLang="cs-CZ" sz="1800"/>
              <a:t>in 1642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a:extLst>
              <a:ext uri="{FF2B5EF4-FFF2-40B4-BE49-F238E27FC236}">
                <a16:creationId xmlns:a16="http://schemas.microsoft.com/office/drawing/2014/main" id="{43E77D44-BD35-E239-0989-61FB85352F94}"/>
              </a:ext>
            </a:extLst>
          </p:cNvPr>
          <p:cNvSpPr>
            <a:spLocks noChangeArrowheads="1"/>
          </p:cNvSpPr>
          <p:nvPr/>
        </p:nvSpPr>
        <p:spPr bwMode="auto">
          <a:xfrm>
            <a:off x="468313" y="260350"/>
            <a:ext cx="8280400" cy="792163"/>
          </a:xfrm>
          <a:prstGeom prst="rect">
            <a:avLst/>
          </a:prstGeom>
          <a:noFill/>
          <a:ln w="9525">
            <a:noFill/>
            <a:miter lim="800000"/>
            <a:headEnd/>
            <a:tailEnd/>
          </a:ln>
          <a:effectLst/>
        </p:spPr>
        <p:txBody>
          <a:bodyPr anchor="ctr"/>
          <a:lstStyle/>
          <a:p>
            <a:pPr algn="ctr" eaLnBrk="1" hangingPunct="1">
              <a:defRPr/>
            </a:pPr>
            <a:r>
              <a:rPr lang="cs-CZ" sz="3200" b="1">
                <a:solidFill>
                  <a:schemeClr val="tx2"/>
                </a:solidFill>
                <a:effectLst>
                  <a:outerShdw blurRad="38100" dist="38100" dir="2700000" algn="tl">
                    <a:srgbClr val="FFFFFF"/>
                  </a:outerShdw>
                </a:effectLst>
                <a:latin typeface="Arial" charset="0"/>
              </a:rPr>
              <a:t>Important persons in the history </a:t>
            </a:r>
            <a:br>
              <a:rPr lang="cs-CZ" sz="3200" b="1">
                <a:solidFill>
                  <a:schemeClr val="tx2"/>
                </a:solidFill>
                <a:effectLst>
                  <a:outerShdw blurRad="38100" dist="38100" dir="2700000" algn="tl">
                    <a:srgbClr val="FFFFFF"/>
                  </a:outerShdw>
                </a:effectLst>
                <a:latin typeface="Arial" charset="0"/>
              </a:rPr>
            </a:br>
            <a:r>
              <a:rPr lang="cs-CZ" sz="3200" b="1">
                <a:solidFill>
                  <a:schemeClr val="tx2"/>
                </a:solidFill>
                <a:effectLst>
                  <a:outerShdw blurRad="38100" dist="38100" dir="2700000" algn="tl">
                    <a:srgbClr val="FFFFFF"/>
                  </a:outerShdw>
                </a:effectLst>
                <a:latin typeface="Arial" charset="0"/>
              </a:rPr>
              <a:t>of Forensic Medicine in Czech</a:t>
            </a:r>
            <a:endParaRPr lang="en-US" sz="3200" b="1">
              <a:solidFill>
                <a:schemeClr val="tx2"/>
              </a:solidFill>
              <a:effectLst>
                <a:outerShdw blurRad="38100" dist="38100" dir="2700000" algn="tl">
                  <a:srgbClr val="FFFFFF"/>
                </a:outerShdw>
              </a:effectLst>
              <a:latin typeface="Arial" charset="0"/>
            </a:endParaRPr>
          </a:p>
        </p:txBody>
      </p:sp>
      <p:sp>
        <p:nvSpPr>
          <p:cNvPr id="43011" name="Text Box 5">
            <a:extLst>
              <a:ext uri="{FF2B5EF4-FFF2-40B4-BE49-F238E27FC236}">
                <a16:creationId xmlns:a16="http://schemas.microsoft.com/office/drawing/2014/main" id="{2B7013A2-CFE5-8F41-8F93-B0377137C85B}"/>
              </a:ext>
            </a:extLst>
          </p:cNvPr>
          <p:cNvSpPr txBox="1">
            <a:spLocks noChangeArrowheads="1"/>
          </p:cNvSpPr>
          <p:nvPr/>
        </p:nvSpPr>
        <p:spPr bwMode="auto">
          <a:xfrm>
            <a:off x="250825" y="126841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a:p>
        </p:txBody>
      </p:sp>
      <p:sp>
        <p:nvSpPr>
          <p:cNvPr id="43012" name="Text Box 6">
            <a:extLst>
              <a:ext uri="{FF2B5EF4-FFF2-40B4-BE49-F238E27FC236}">
                <a16:creationId xmlns:a16="http://schemas.microsoft.com/office/drawing/2014/main" id="{A4053AA8-BD60-887A-C31A-2D576098E3E4}"/>
              </a:ext>
            </a:extLst>
          </p:cNvPr>
          <p:cNvSpPr txBox="1">
            <a:spLocks noChangeArrowheads="1"/>
          </p:cNvSpPr>
          <p:nvPr/>
        </p:nvSpPr>
        <p:spPr bwMode="auto">
          <a:xfrm>
            <a:off x="395288" y="1412875"/>
            <a:ext cx="80835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tabLst>
                <a:tab pos="361950" algn="l"/>
              </a:tabLst>
              <a:defRPr sz="3200">
                <a:solidFill>
                  <a:schemeClr val="tx1"/>
                </a:solidFill>
                <a:latin typeface="Arial" panose="020B0604020202020204" pitchFamily="34" charset="0"/>
              </a:defRPr>
            </a:lvl1pPr>
            <a:lvl2pPr marL="742950" indent="-285750">
              <a:spcBef>
                <a:spcPct val="20000"/>
              </a:spcBef>
              <a:buChar char="–"/>
              <a:tabLst>
                <a:tab pos="361950" algn="l"/>
              </a:tabLst>
              <a:defRPr sz="2800">
                <a:solidFill>
                  <a:schemeClr val="tx1"/>
                </a:solidFill>
                <a:latin typeface="Arial" panose="020B0604020202020204" pitchFamily="34" charset="0"/>
              </a:defRPr>
            </a:lvl2pPr>
            <a:lvl3pPr marL="1143000" indent="-228600">
              <a:spcBef>
                <a:spcPct val="20000"/>
              </a:spcBef>
              <a:buChar char="•"/>
              <a:tabLst>
                <a:tab pos="361950" algn="l"/>
              </a:tabLst>
              <a:defRPr sz="2400">
                <a:solidFill>
                  <a:schemeClr val="tx1"/>
                </a:solidFill>
                <a:latin typeface="Arial" panose="020B0604020202020204" pitchFamily="34" charset="0"/>
              </a:defRPr>
            </a:lvl3pPr>
            <a:lvl4pPr marL="1600200" indent="-228600">
              <a:spcBef>
                <a:spcPct val="20000"/>
              </a:spcBef>
              <a:buChar char="–"/>
              <a:tabLst>
                <a:tab pos="361950" algn="l"/>
              </a:tabLst>
              <a:defRPr sz="2000">
                <a:solidFill>
                  <a:schemeClr val="tx1"/>
                </a:solidFill>
                <a:latin typeface="Arial" panose="020B0604020202020204" pitchFamily="34" charset="0"/>
              </a:defRPr>
            </a:lvl4pPr>
            <a:lvl5pPr marL="2057400" indent="-228600">
              <a:spcBef>
                <a:spcPct val="20000"/>
              </a:spcBef>
              <a:buChar char="»"/>
              <a:tabLst>
                <a:tab pos="361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9pPr>
          </a:lstStyle>
          <a:p>
            <a:pPr algn="just" eaLnBrk="1" hangingPunct="1">
              <a:spcBef>
                <a:spcPct val="0"/>
              </a:spcBef>
            </a:pPr>
            <a:r>
              <a:rPr lang="en-US" altLang="cs-CZ" sz="2400" b="1"/>
              <a:t>Jan Jakub Srinci</a:t>
            </a:r>
          </a:p>
          <a:p>
            <a:pPr algn="just" eaLnBrk="1" hangingPunct="1">
              <a:spcBef>
                <a:spcPct val="0"/>
              </a:spcBef>
              <a:buFontTx/>
              <a:buNone/>
            </a:pPr>
            <a:r>
              <a:rPr lang="en-US" altLang="cs-CZ" sz="1800"/>
              <a:t>	He described mass intoxication by ergotoxin in 1741 and published a report about this event </a:t>
            </a:r>
            <a:r>
              <a:rPr lang="en-US" altLang="cs-CZ" sz="1800" i="1"/>
              <a:t>„De inflammationibus, gangrena et sphacelo, Pragae 1741</a:t>
            </a:r>
          </a:p>
          <a:p>
            <a:pPr algn="just" eaLnBrk="1" hangingPunct="1">
              <a:spcBef>
                <a:spcPct val="0"/>
              </a:spcBef>
            </a:pPr>
            <a:r>
              <a:rPr lang="en-US" altLang="cs-CZ" sz="2400" b="1"/>
              <a:t>Edvard Vincenc Guldener von Lobes (1763-1872)</a:t>
            </a:r>
          </a:p>
          <a:p>
            <a:pPr algn="just" eaLnBrk="1" hangingPunct="1">
              <a:spcBef>
                <a:spcPct val="0"/>
              </a:spcBef>
              <a:buFontTx/>
              <a:buNone/>
            </a:pPr>
            <a:r>
              <a:rPr lang="en-US" altLang="cs-CZ" sz="1800"/>
              <a:t>	He gave as the first the lectures at the faculty of medicine; at this time autopsies became regular (since 1785 when the chair of forensic and police medicine was established) He issued „</a:t>
            </a:r>
            <a:r>
              <a:rPr lang="en-US" altLang="cs-CZ" sz="1800" i="1"/>
              <a:t>Positiones medicoinaugurales</a:t>
            </a:r>
            <a:r>
              <a:rPr lang="en-US" altLang="cs-CZ" sz="1800" b="1" i="1"/>
              <a:t>“</a:t>
            </a:r>
          </a:p>
          <a:p>
            <a:pPr algn="just" eaLnBrk="1" hangingPunct="1">
              <a:spcBef>
                <a:spcPct val="0"/>
              </a:spcBef>
            </a:pPr>
            <a:r>
              <a:rPr lang="en-US" altLang="cs-CZ" sz="2400" b="1"/>
              <a:t>Jan Knobloch </a:t>
            </a:r>
          </a:p>
          <a:p>
            <a:pPr algn="just" eaLnBrk="1" hangingPunct="1">
              <a:spcBef>
                <a:spcPct val="0"/>
              </a:spcBef>
              <a:buFontTx/>
              <a:buNone/>
            </a:pPr>
            <a:r>
              <a:rPr lang="en-US" altLang="cs-CZ" sz="1800"/>
              <a:t>	He gave lectures on forensic medicine during 1786-1795</a:t>
            </a:r>
          </a:p>
          <a:p>
            <a:pPr algn="just" eaLnBrk="1" hangingPunct="1">
              <a:spcBef>
                <a:spcPct val="0"/>
              </a:spcBef>
            </a:pPr>
            <a:r>
              <a:rPr lang="en-US" altLang="cs-CZ" sz="2400" b="1"/>
              <a:t>Vojtěch Zarda (1755-1811)</a:t>
            </a:r>
          </a:p>
          <a:p>
            <a:pPr algn="just" eaLnBrk="1" hangingPunct="1">
              <a:spcBef>
                <a:spcPct val="0"/>
              </a:spcBef>
              <a:buFontTx/>
              <a:buNone/>
            </a:pPr>
            <a:r>
              <a:rPr lang="en-US" altLang="cs-CZ" sz="1800"/>
              <a:t>	He gave lectures during 1796-7 and 1806-7 He issued „</a:t>
            </a:r>
            <a:r>
              <a:rPr lang="en-US" altLang="cs-CZ" sz="1800" i="1"/>
              <a:t>Scheintod“, Taschenbuch der Rettungsmittel“.</a:t>
            </a:r>
          </a:p>
          <a:p>
            <a:pPr eaLnBrk="1" hangingPunct="1">
              <a:spcBef>
                <a:spcPct val="0"/>
              </a:spcBef>
            </a:pPr>
            <a:endParaRPr lang="en-US" altLang="cs-CZ" sz="2400"/>
          </a:p>
          <a:p>
            <a:pPr eaLnBrk="1" hangingPunct="1">
              <a:spcBef>
                <a:spcPct val="0"/>
              </a:spcBef>
            </a:pPr>
            <a:endParaRPr lang="en-US" altLang="cs-CZ"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4437EE95-B7AB-F1E1-137F-3D6B0AF8A8A2}"/>
              </a:ext>
            </a:extLst>
          </p:cNvPr>
          <p:cNvSpPr>
            <a:spLocks noGrp="1" noChangeArrowheads="1"/>
          </p:cNvSpPr>
          <p:nvPr>
            <p:ph type="body" idx="1"/>
          </p:nvPr>
        </p:nvSpPr>
        <p:spPr/>
        <p:txBody>
          <a:bodyPr/>
          <a:lstStyle/>
          <a:p>
            <a:pPr eaLnBrk="1" hangingPunct="1">
              <a:lnSpc>
                <a:spcPct val="80000"/>
              </a:lnSpc>
            </a:pPr>
            <a:r>
              <a:rPr lang="en-US" altLang="cs-CZ" sz="2400"/>
              <a:t>Josef Bernt (1770-1842)</a:t>
            </a:r>
          </a:p>
          <a:p>
            <a:pPr eaLnBrk="1" hangingPunct="1">
              <a:lnSpc>
                <a:spcPct val="80000"/>
              </a:lnSpc>
              <a:buClr>
                <a:schemeClr val="tx1"/>
              </a:buClr>
              <a:buFontTx/>
              <a:buNone/>
            </a:pPr>
            <a:r>
              <a:rPr lang="en-US" altLang="cs-CZ" sz="2400"/>
              <a:t>	</a:t>
            </a:r>
            <a:r>
              <a:rPr lang="en-US" altLang="cs-CZ" sz="1800"/>
              <a:t>He gave lectures during 1807-1813. He wrote „</a:t>
            </a:r>
            <a:r>
              <a:rPr lang="en-US" altLang="cs-CZ" sz="1800" i="1"/>
              <a:t>Lehrbuch der gerichtlichen Medizin, „Fundscheine und Gutachten“, „Zweitelhafte Todesarten der Neugebornen“, „Visa reperta“.</a:t>
            </a:r>
          </a:p>
          <a:p>
            <a:pPr eaLnBrk="1" hangingPunct="1">
              <a:lnSpc>
                <a:spcPct val="80000"/>
              </a:lnSpc>
            </a:pPr>
            <a:r>
              <a:rPr lang="en-US" altLang="cs-CZ" sz="2400"/>
              <a:t>Ignác Nádherný (1789-1867)</a:t>
            </a:r>
          </a:p>
          <a:p>
            <a:pPr eaLnBrk="1" hangingPunct="1">
              <a:lnSpc>
                <a:spcPct val="80000"/>
              </a:lnSpc>
              <a:buClr>
                <a:schemeClr val="tx1"/>
              </a:buClr>
              <a:buFontTx/>
              <a:buNone/>
            </a:pPr>
            <a:r>
              <a:rPr lang="en-US" altLang="cs-CZ" sz="2400"/>
              <a:t>	</a:t>
            </a:r>
            <a:r>
              <a:rPr lang="en-US" altLang="cs-CZ" sz="1800"/>
              <a:t>He gave lectures on forensic medicine during 1814-1820</a:t>
            </a:r>
          </a:p>
          <a:p>
            <a:pPr eaLnBrk="1" hangingPunct="1">
              <a:lnSpc>
                <a:spcPct val="80000"/>
              </a:lnSpc>
            </a:pPr>
            <a:r>
              <a:rPr lang="en-US" altLang="cs-CZ" sz="2400"/>
              <a:t>Vincenc Julius Krombholz (1782-1843)</a:t>
            </a:r>
          </a:p>
          <a:p>
            <a:pPr eaLnBrk="1" hangingPunct="1">
              <a:lnSpc>
                <a:spcPct val="80000"/>
              </a:lnSpc>
              <a:buClr>
                <a:schemeClr val="tx1"/>
              </a:buClr>
              <a:buFontTx/>
              <a:buNone/>
            </a:pPr>
            <a:r>
              <a:rPr lang="en-US" altLang="cs-CZ" sz="2400"/>
              <a:t>	</a:t>
            </a:r>
            <a:r>
              <a:rPr lang="en-US" altLang="cs-CZ" sz="1800"/>
              <a:t>He was the head of the chair  of forensic medicine until 1892. He issued the collection of medico-legal expertises and „</a:t>
            </a:r>
            <a:r>
              <a:rPr lang="en-US" altLang="cs-CZ" sz="1800" i="1"/>
              <a:t>Conspectus fungorum esculentorum, qui 1820 Pragae vendebantur“</a:t>
            </a:r>
          </a:p>
          <a:p>
            <a:pPr eaLnBrk="1" hangingPunct="1">
              <a:lnSpc>
                <a:spcPct val="80000"/>
              </a:lnSpc>
              <a:buClr>
                <a:schemeClr val="tx1"/>
              </a:buClr>
            </a:pPr>
            <a:r>
              <a:rPr lang="en-US" altLang="cs-CZ" sz="2400"/>
              <a:t>Václav Bedřich Rilke</a:t>
            </a:r>
          </a:p>
          <a:p>
            <a:pPr eaLnBrk="1" hangingPunct="1">
              <a:lnSpc>
                <a:spcPct val="80000"/>
              </a:lnSpc>
              <a:buClr>
                <a:schemeClr val="tx1"/>
              </a:buClr>
              <a:buFontTx/>
              <a:buNone/>
            </a:pPr>
            <a:r>
              <a:rPr lang="cs-CZ" altLang="cs-CZ" sz="2400"/>
              <a:t>	</a:t>
            </a:r>
            <a:r>
              <a:rPr lang="en-US" altLang="cs-CZ" sz="1800"/>
              <a:t>He gave lectrure during 1830-32</a:t>
            </a:r>
          </a:p>
          <a:p>
            <a:pPr eaLnBrk="1" hangingPunct="1">
              <a:lnSpc>
                <a:spcPct val="80000"/>
              </a:lnSpc>
              <a:buClr>
                <a:schemeClr val="tx1"/>
              </a:buClr>
            </a:pPr>
            <a:r>
              <a:rPr lang="en-US" altLang="cs-CZ" sz="2400"/>
              <a:t>Matěj Popel (1798-1865)</a:t>
            </a:r>
          </a:p>
          <a:p>
            <a:pPr eaLnBrk="1" hangingPunct="1">
              <a:lnSpc>
                <a:spcPct val="80000"/>
              </a:lnSpc>
              <a:buClr>
                <a:schemeClr val="tx1"/>
              </a:buClr>
              <a:buFontTx/>
              <a:buNone/>
            </a:pPr>
            <a:r>
              <a:rPr lang="en-US" altLang="cs-CZ" sz="2400"/>
              <a:t>	</a:t>
            </a:r>
            <a:r>
              <a:rPr lang="en-US" altLang="cs-CZ" sz="1800"/>
              <a:t>He founded a new building for anatomical pathology and forensic medicine (this building still exists). He was the first who gave lectures on forensic medicine in czech language.</a:t>
            </a:r>
          </a:p>
          <a:p>
            <a:pPr eaLnBrk="1" hangingPunct="1">
              <a:lnSpc>
                <a:spcPct val="80000"/>
              </a:lnSpc>
            </a:pPr>
            <a:endParaRPr lang="en-US" altLang="cs-CZ" sz="1800"/>
          </a:p>
          <a:p>
            <a:pPr eaLnBrk="1" hangingPunct="1">
              <a:lnSpc>
                <a:spcPct val="80000"/>
              </a:lnSpc>
            </a:pPr>
            <a:endParaRPr lang="en-US" altLang="cs-CZ" sz="2400"/>
          </a:p>
        </p:txBody>
      </p:sp>
      <p:sp>
        <p:nvSpPr>
          <p:cNvPr id="71684" name="Rectangle 4">
            <a:extLst>
              <a:ext uri="{FF2B5EF4-FFF2-40B4-BE49-F238E27FC236}">
                <a16:creationId xmlns:a16="http://schemas.microsoft.com/office/drawing/2014/main" id="{A8C44633-D129-09D3-70F6-3DBDE80BA101}"/>
              </a:ext>
            </a:extLst>
          </p:cNvPr>
          <p:cNvSpPr>
            <a:spLocks noGrp="1" noChangeArrowheads="1"/>
          </p:cNvSpPr>
          <p:nvPr>
            <p:ph type="title"/>
          </p:nvPr>
        </p:nvSpPr>
        <p:spPr/>
        <p:txBody>
          <a:bodyPr/>
          <a:lstStyle/>
          <a:p>
            <a:pPr eaLnBrk="1" hangingPunct="1">
              <a:defRPr/>
            </a:pPr>
            <a:r>
              <a:rPr lang="cs-CZ" sz="3200" b="1">
                <a:effectLst>
                  <a:outerShdw blurRad="38100" dist="38100" dir="2700000" algn="tl">
                    <a:srgbClr val="FFFFFF"/>
                  </a:outerShdw>
                </a:effectLst>
              </a:rPr>
              <a:t>Important persons in the history </a:t>
            </a:r>
            <a:br>
              <a:rPr lang="cs-CZ" sz="3200" b="1">
                <a:effectLst>
                  <a:outerShdw blurRad="38100" dist="38100" dir="2700000" algn="tl">
                    <a:srgbClr val="FFFFFF"/>
                  </a:outerShdw>
                </a:effectLst>
              </a:rPr>
            </a:br>
            <a:r>
              <a:rPr lang="cs-CZ" sz="3200" b="1">
                <a:effectLst>
                  <a:outerShdw blurRad="38100" dist="38100" dir="2700000" algn="tl">
                    <a:srgbClr val="FFFFFF"/>
                  </a:outerShdw>
                </a:effectLst>
              </a:rPr>
              <a:t>of Forensic Medicine in Czech</a:t>
            </a:r>
            <a:endParaRPr lang="en-US" sz="3200" b="1">
              <a:effectLst>
                <a:outerShdw blurRad="38100" dist="38100" dir="2700000" algn="tl">
                  <a:srgbClr val="FFFFFF"/>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osoby">
            <a:extLst>
              <a:ext uri="{FF2B5EF4-FFF2-40B4-BE49-F238E27FC236}">
                <a16:creationId xmlns:a16="http://schemas.microsoft.com/office/drawing/2014/main" id="{4B63B966-1D18-35C6-117F-C7F6C26A1256}"/>
              </a:ext>
            </a:extLst>
          </p:cNvPr>
          <p:cNvPicPr>
            <a:picLocks noGrp="1" noChangeAspect="1" noChangeArrowheads="1"/>
          </p:cNvPicPr>
          <p:nvPr>
            <p:ph idx="1"/>
          </p:nvPr>
        </p:nvPicPr>
        <p:blipFill>
          <a:blip r:embed="rId3">
            <a:lum bright="-6000"/>
            <a:extLst>
              <a:ext uri="{28A0092B-C50C-407E-A947-70E740481C1C}">
                <a14:useLocalDpi xmlns:a14="http://schemas.microsoft.com/office/drawing/2010/main" val="0"/>
              </a:ext>
            </a:extLst>
          </a:blip>
          <a:srcRect l="14362" t="47365" r="52647" b="20763"/>
          <a:stretch>
            <a:fillRect/>
          </a:stretch>
        </p:blipFill>
        <p:spPr>
          <a:xfrm>
            <a:off x="611188" y="549275"/>
            <a:ext cx="4314825" cy="5876925"/>
          </a:xfrm>
          <a:noFill/>
        </p:spPr>
      </p:pic>
      <p:sp>
        <p:nvSpPr>
          <p:cNvPr id="47107" name="Text Box 7">
            <a:extLst>
              <a:ext uri="{FF2B5EF4-FFF2-40B4-BE49-F238E27FC236}">
                <a16:creationId xmlns:a16="http://schemas.microsoft.com/office/drawing/2014/main" id="{BAC034E3-DDC3-2598-0515-B6E67E9C6B23}"/>
              </a:ext>
            </a:extLst>
          </p:cNvPr>
          <p:cNvSpPr txBox="1">
            <a:spLocks noChangeArrowheads="1"/>
          </p:cNvSpPr>
          <p:nvPr/>
        </p:nvSpPr>
        <p:spPr bwMode="auto">
          <a:xfrm>
            <a:off x="5148263" y="692150"/>
            <a:ext cx="3544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Edvard v. Hoffman</a:t>
            </a:r>
          </a:p>
        </p:txBody>
      </p:sp>
      <p:sp>
        <p:nvSpPr>
          <p:cNvPr id="47108" name="Text Box 8">
            <a:extLst>
              <a:ext uri="{FF2B5EF4-FFF2-40B4-BE49-F238E27FC236}">
                <a16:creationId xmlns:a16="http://schemas.microsoft.com/office/drawing/2014/main" id="{74298402-6CE8-CBAD-8391-CBF72326A609}"/>
              </a:ext>
            </a:extLst>
          </p:cNvPr>
          <p:cNvSpPr txBox="1">
            <a:spLocks noChangeArrowheads="1"/>
          </p:cNvSpPr>
          <p:nvPr/>
        </p:nvSpPr>
        <p:spPr bwMode="auto">
          <a:xfrm>
            <a:off x="5219700" y="1412875"/>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1837 - 1897</a:t>
            </a:r>
          </a:p>
        </p:txBody>
      </p:sp>
      <p:sp>
        <p:nvSpPr>
          <p:cNvPr id="47109" name="Text Box 9">
            <a:extLst>
              <a:ext uri="{FF2B5EF4-FFF2-40B4-BE49-F238E27FC236}">
                <a16:creationId xmlns:a16="http://schemas.microsoft.com/office/drawing/2014/main" id="{F4B30883-B8E3-28F1-3398-858881A024A9}"/>
              </a:ext>
            </a:extLst>
          </p:cNvPr>
          <p:cNvSpPr txBox="1">
            <a:spLocks noChangeArrowheads="1"/>
          </p:cNvSpPr>
          <p:nvPr/>
        </p:nvSpPr>
        <p:spPr bwMode="auto">
          <a:xfrm>
            <a:off x="5076825" y="2349500"/>
            <a:ext cx="3743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Lehrbuch der gerichtlichen Medizin</a:t>
            </a:r>
          </a:p>
          <a:p>
            <a:pPr eaLnBrk="1" hangingPunct="1">
              <a:spcBef>
                <a:spcPct val="0"/>
              </a:spcBef>
              <a:buFontTx/>
              <a:buNone/>
            </a:pPr>
            <a:r>
              <a:rPr lang="cs-CZ" altLang="cs-CZ" sz="1800"/>
              <a:t>8 editions, translated in french,italy,russian and spain language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osoby">
            <a:extLst>
              <a:ext uri="{FF2B5EF4-FFF2-40B4-BE49-F238E27FC236}">
                <a16:creationId xmlns:a16="http://schemas.microsoft.com/office/drawing/2014/main" id="{66C2DFF2-26FB-3FF8-4AD8-9F734D36E2A8}"/>
              </a:ext>
            </a:extLst>
          </p:cNvPr>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l="55307" t="8018" r="10234" b="58603"/>
          <a:stretch>
            <a:fillRect/>
          </a:stretch>
        </p:blipFill>
        <p:spPr>
          <a:xfrm>
            <a:off x="539750" y="476250"/>
            <a:ext cx="4378325" cy="5976938"/>
          </a:xfrm>
          <a:noFill/>
        </p:spPr>
      </p:pic>
      <p:sp>
        <p:nvSpPr>
          <p:cNvPr id="49155" name="Text Box 7">
            <a:extLst>
              <a:ext uri="{FF2B5EF4-FFF2-40B4-BE49-F238E27FC236}">
                <a16:creationId xmlns:a16="http://schemas.microsoft.com/office/drawing/2014/main" id="{2E2892EE-B4FC-509E-AFAB-35E9D72A3BBF}"/>
              </a:ext>
            </a:extLst>
          </p:cNvPr>
          <p:cNvSpPr txBox="1">
            <a:spLocks noChangeArrowheads="1"/>
          </p:cNvSpPr>
          <p:nvPr/>
        </p:nvSpPr>
        <p:spPr bwMode="auto">
          <a:xfrm>
            <a:off x="5148263" y="765175"/>
            <a:ext cx="3116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Josef Reinsberg</a:t>
            </a:r>
          </a:p>
        </p:txBody>
      </p:sp>
      <p:sp>
        <p:nvSpPr>
          <p:cNvPr id="49156" name="Text Box 8">
            <a:extLst>
              <a:ext uri="{FF2B5EF4-FFF2-40B4-BE49-F238E27FC236}">
                <a16:creationId xmlns:a16="http://schemas.microsoft.com/office/drawing/2014/main" id="{C628556C-D1C5-4F1F-BB59-18A23462C02A}"/>
              </a:ext>
            </a:extLst>
          </p:cNvPr>
          <p:cNvSpPr txBox="1">
            <a:spLocks noChangeArrowheads="1"/>
          </p:cNvSpPr>
          <p:nvPr/>
        </p:nvSpPr>
        <p:spPr bwMode="auto">
          <a:xfrm>
            <a:off x="5272088" y="1792288"/>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1844 - 1930</a:t>
            </a:r>
          </a:p>
        </p:txBody>
      </p:sp>
      <p:sp>
        <p:nvSpPr>
          <p:cNvPr id="49157" name="Text Box 9">
            <a:extLst>
              <a:ext uri="{FF2B5EF4-FFF2-40B4-BE49-F238E27FC236}">
                <a16:creationId xmlns:a16="http://schemas.microsoft.com/office/drawing/2014/main" id="{E8FAFBD7-E000-B904-83CB-6C2FE1393AFC}"/>
              </a:ext>
            </a:extLst>
          </p:cNvPr>
          <p:cNvSpPr txBox="1">
            <a:spLocks noChangeArrowheads="1"/>
          </p:cNvSpPr>
          <p:nvPr/>
        </p:nvSpPr>
        <p:spPr bwMode="auto">
          <a:xfrm>
            <a:off x="5272088" y="2439988"/>
            <a:ext cx="33321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He issued textbook of forensic medicine  written in four volumes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pitprot1">
            <a:extLst>
              <a:ext uri="{FF2B5EF4-FFF2-40B4-BE49-F238E27FC236}">
                <a16:creationId xmlns:a16="http://schemas.microsoft.com/office/drawing/2014/main" id="{D09754BA-222A-CD6E-E36A-0AB25BF8F877}"/>
              </a:ext>
            </a:extLst>
          </p:cNvPr>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a:xfrm>
            <a:off x="2339975" y="333375"/>
            <a:ext cx="4525963" cy="6034088"/>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pitprot2">
            <a:extLst>
              <a:ext uri="{FF2B5EF4-FFF2-40B4-BE49-F238E27FC236}">
                <a16:creationId xmlns:a16="http://schemas.microsoft.com/office/drawing/2014/main" id="{F16DFB34-5051-F766-6A8E-853408C14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EF6B6B94-95E8-1BDB-FD8D-86C53AE0B622}"/>
              </a:ext>
            </a:extLst>
          </p:cNvPr>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l="21371" t="33131" r="29483" b="37672"/>
          <a:stretch>
            <a:fillRect/>
          </a:stretch>
        </p:blipFill>
        <p:spPr bwMode="auto">
          <a:xfrm>
            <a:off x="611188" y="1628775"/>
            <a:ext cx="79216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5">
            <a:extLst>
              <a:ext uri="{FF2B5EF4-FFF2-40B4-BE49-F238E27FC236}">
                <a16:creationId xmlns:a16="http://schemas.microsoft.com/office/drawing/2014/main" id="{03735241-EF52-9F14-4051-C1EE79D22476}"/>
              </a:ext>
            </a:extLst>
          </p:cNvPr>
          <p:cNvSpPr txBox="1">
            <a:spLocks noChangeArrowheads="1"/>
          </p:cNvSpPr>
          <p:nvPr/>
        </p:nvSpPr>
        <p:spPr bwMode="auto">
          <a:xfrm>
            <a:off x="2555875" y="5876925"/>
            <a:ext cx="3851275" cy="336550"/>
          </a:xfrm>
          <a:prstGeom prst="rect">
            <a:avLst/>
          </a:prstGeom>
          <a:solidFill>
            <a:srgbClr val="F7D4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a:solidFill>
                  <a:schemeClr val="folHlink"/>
                </a:solidFill>
              </a:rPr>
              <a:t>Mapa Republiky československé z. 1935</a:t>
            </a:r>
            <a:endParaRPr lang="en-US" altLang="cs-CZ" sz="1600">
              <a:solidFill>
                <a:schemeClr val="folHlin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osoby">
            <a:extLst>
              <a:ext uri="{FF2B5EF4-FFF2-40B4-BE49-F238E27FC236}">
                <a16:creationId xmlns:a16="http://schemas.microsoft.com/office/drawing/2014/main" id="{E803A7E1-AF7C-FED2-A0D6-9D22BEB878E5}"/>
              </a:ext>
            </a:extLst>
          </p:cNvPr>
          <p:cNvPicPr>
            <a:picLocks noGrp="1" noChangeAspect="1" noChangeArrowheads="1"/>
          </p:cNvPicPr>
          <p:nvPr>
            <p:ph idx="1"/>
          </p:nvPr>
        </p:nvPicPr>
        <p:blipFill>
          <a:blip r:embed="rId3">
            <a:lum bright="-24000" contrast="12000"/>
            <a:extLst>
              <a:ext uri="{28A0092B-C50C-407E-A947-70E740481C1C}">
                <a14:useLocalDpi xmlns:a14="http://schemas.microsoft.com/office/drawing/2010/main" val="0"/>
              </a:ext>
            </a:extLst>
          </a:blip>
          <a:srcRect l="57242" t="52515" r="12709" b="18486"/>
          <a:stretch>
            <a:fillRect/>
          </a:stretch>
        </p:blipFill>
        <p:spPr>
          <a:xfrm>
            <a:off x="395288" y="476250"/>
            <a:ext cx="4237037" cy="5761038"/>
          </a:xfrm>
          <a:noFill/>
        </p:spPr>
      </p:pic>
      <p:sp>
        <p:nvSpPr>
          <p:cNvPr id="57347" name="Text Box 7">
            <a:extLst>
              <a:ext uri="{FF2B5EF4-FFF2-40B4-BE49-F238E27FC236}">
                <a16:creationId xmlns:a16="http://schemas.microsoft.com/office/drawing/2014/main" id="{4837669F-C565-6EB2-0745-E3AECD4FE22A}"/>
              </a:ext>
            </a:extLst>
          </p:cNvPr>
          <p:cNvSpPr txBox="1">
            <a:spLocks noChangeArrowheads="1"/>
          </p:cNvSpPr>
          <p:nvPr/>
        </p:nvSpPr>
        <p:spPr bwMode="auto">
          <a:xfrm>
            <a:off x="4984750" y="684213"/>
            <a:ext cx="2892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Vladimír Slavík</a:t>
            </a:r>
          </a:p>
        </p:txBody>
      </p:sp>
      <p:sp>
        <p:nvSpPr>
          <p:cNvPr id="57348" name="Text Box 8">
            <a:extLst>
              <a:ext uri="{FF2B5EF4-FFF2-40B4-BE49-F238E27FC236}">
                <a16:creationId xmlns:a16="http://schemas.microsoft.com/office/drawing/2014/main" id="{8CBDC3C4-CD3F-CA55-DE20-9AD78A37106F}"/>
              </a:ext>
            </a:extLst>
          </p:cNvPr>
          <p:cNvSpPr txBox="1">
            <a:spLocks noChangeArrowheads="1"/>
          </p:cNvSpPr>
          <p:nvPr/>
        </p:nvSpPr>
        <p:spPr bwMode="auto">
          <a:xfrm>
            <a:off x="5056188" y="1358900"/>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1866 - 1933</a:t>
            </a:r>
          </a:p>
        </p:txBody>
      </p:sp>
      <p:sp>
        <p:nvSpPr>
          <p:cNvPr id="57349" name="Text Box 9">
            <a:extLst>
              <a:ext uri="{FF2B5EF4-FFF2-40B4-BE49-F238E27FC236}">
                <a16:creationId xmlns:a16="http://schemas.microsoft.com/office/drawing/2014/main" id="{61F46A24-206A-C5B2-F364-4B16D0D18656}"/>
              </a:ext>
            </a:extLst>
          </p:cNvPr>
          <p:cNvSpPr txBox="1">
            <a:spLocks noChangeArrowheads="1"/>
          </p:cNvSpPr>
          <p:nvPr/>
        </p:nvSpPr>
        <p:spPr bwMode="auto">
          <a:xfrm>
            <a:off x="4932363" y="2133600"/>
            <a:ext cx="37655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tabLst>
                <a:tab pos="361950" algn="l"/>
              </a:tabLst>
              <a:defRPr sz="3200">
                <a:solidFill>
                  <a:schemeClr val="tx1"/>
                </a:solidFill>
                <a:latin typeface="Arial" panose="020B0604020202020204" pitchFamily="34" charset="0"/>
              </a:defRPr>
            </a:lvl1pPr>
            <a:lvl2pPr marL="742950" indent="-285750">
              <a:spcBef>
                <a:spcPct val="20000"/>
              </a:spcBef>
              <a:buChar char="–"/>
              <a:tabLst>
                <a:tab pos="361950" algn="l"/>
              </a:tabLst>
              <a:defRPr sz="2800">
                <a:solidFill>
                  <a:schemeClr val="tx1"/>
                </a:solidFill>
                <a:latin typeface="Arial" panose="020B0604020202020204" pitchFamily="34" charset="0"/>
              </a:defRPr>
            </a:lvl2pPr>
            <a:lvl3pPr marL="1143000" indent="-228600">
              <a:spcBef>
                <a:spcPct val="20000"/>
              </a:spcBef>
              <a:buChar char="•"/>
              <a:tabLst>
                <a:tab pos="361950" algn="l"/>
              </a:tabLst>
              <a:defRPr sz="2400">
                <a:solidFill>
                  <a:schemeClr val="tx1"/>
                </a:solidFill>
                <a:latin typeface="Arial" panose="020B0604020202020204" pitchFamily="34" charset="0"/>
              </a:defRPr>
            </a:lvl3pPr>
            <a:lvl4pPr marL="1600200" indent="-228600">
              <a:spcBef>
                <a:spcPct val="20000"/>
              </a:spcBef>
              <a:buChar char="–"/>
              <a:tabLst>
                <a:tab pos="361950" algn="l"/>
              </a:tabLst>
              <a:defRPr sz="2000">
                <a:solidFill>
                  <a:schemeClr val="tx1"/>
                </a:solidFill>
                <a:latin typeface="Arial" panose="020B0604020202020204" pitchFamily="34" charset="0"/>
              </a:defRPr>
            </a:lvl4pPr>
            <a:lvl5pPr marL="2057400" indent="-228600">
              <a:spcBef>
                <a:spcPct val="20000"/>
              </a:spcBef>
              <a:buChar char="»"/>
              <a:tabLst>
                <a:tab pos="361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9pPr>
          </a:lstStyle>
          <a:p>
            <a:pPr eaLnBrk="1" hangingPunct="1">
              <a:spcBef>
                <a:spcPct val="0"/>
              </a:spcBef>
            </a:pPr>
            <a:r>
              <a:rPr lang="cs-CZ" altLang="cs-CZ" sz="2400"/>
              <a:t>Aetiologie náhlého úmrtí</a:t>
            </a:r>
          </a:p>
          <a:p>
            <a:pPr eaLnBrk="1" hangingPunct="1">
              <a:spcBef>
                <a:spcPct val="0"/>
              </a:spcBef>
            </a:pPr>
            <a:r>
              <a:rPr lang="cs-CZ" altLang="cs-CZ" sz="2400"/>
              <a:t>Soudně-lékařská diagnostika otrav</a:t>
            </a:r>
          </a:p>
          <a:p>
            <a:pPr eaLnBrk="1" hangingPunct="1">
              <a:spcBef>
                <a:spcPct val="0"/>
              </a:spcBef>
            </a:pPr>
            <a:r>
              <a:rPr lang="cs-CZ" altLang="cs-CZ" sz="2400"/>
              <a:t>Učebnice soudního lékařství pro mediky a právníky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hajek">
            <a:extLst>
              <a:ext uri="{FF2B5EF4-FFF2-40B4-BE49-F238E27FC236}">
                <a16:creationId xmlns:a16="http://schemas.microsoft.com/office/drawing/2014/main" id="{DE8B42BC-4E97-D0B4-F8DF-2CC0F4C0C7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389" t="7198" r="48964" b="56248"/>
          <a:stretch>
            <a:fillRect/>
          </a:stretch>
        </p:blipFill>
        <p:spPr>
          <a:xfrm>
            <a:off x="468313" y="260350"/>
            <a:ext cx="4491037" cy="6337300"/>
          </a:xfrm>
          <a:noFill/>
        </p:spPr>
      </p:pic>
      <p:sp>
        <p:nvSpPr>
          <p:cNvPr id="59395" name="Text Box 7">
            <a:extLst>
              <a:ext uri="{FF2B5EF4-FFF2-40B4-BE49-F238E27FC236}">
                <a16:creationId xmlns:a16="http://schemas.microsoft.com/office/drawing/2014/main" id="{D2C35D7E-F420-19B8-C331-7D20F16C5F8A}"/>
              </a:ext>
            </a:extLst>
          </p:cNvPr>
          <p:cNvSpPr txBox="1">
            <a:spLocks noChangeArrowheads="1"/>
          </p:cNvSpPr>
          <p:nvPr/>
        </p:nvSpPr>
        <p:spPr bwMode="auto">
          <a:xfrm>
            <a:off x="5148263" y="549275"/>
            <a:ext cx="3600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František Hájek</a:t>
            </a:r>
          </a:p>
        </p:txBody>
      </p:sp>
      <p:sp>
        <p:nvSpPr>
          <p:cNvPr id="59396" name="Text Box 8">
            <a:extLst>
              <a:ext uri="{FF2B5EF4-FFF2-40B4-BE49-F238E27FC236}">
                <a16:creationId xmlns:a16="http://schemas.microsoft.com/office/drawing/2014/main" id="{0C86D837-72E7-F9F7-CA42-988182563447}"/>
              </a:ext>
            </a:extLst>
          </p:cNvPr>
          <p:cNvSpPr txBox="1">
            <a:spLocks noChangeArrowheads="1"/>
          </p:cNvSpPr>
          <p:nvPr/>
        </p:nvSpPr>
        <p:spPr bwMode="auto">
          <a:xfrm>
            <a:off x="5148263" y="1341438"/>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1886 - 1962</a:t>
            </a:r>
          </a:p>
        </p:txBody>
      </p:sp>
      <p:sp>
        <p:nvSpPr>
          <p:cNvPr id="59397" name="Text Box 9">
            <a:extLst>
              <a:ext uri="{FF2B5EF4-FFF2-40B4-BE49-F238E27FC236}">
                <a16:creationId xmlns:a16="http://schemas.microsoft.com/office/drawing/2014/main" id="{86520E1C-3025-7F9C-BBD7-82DADD1B251E}"/>
              </a:ext>
            </a:extLst>
          </p:cNvPr>
          <p:cNvSpPr txBox="1">
            <a:spLocks noChangeArrowheads="1"/>
          </p:cNvSpPr>
          <p:nvPr/>
        </p:nvSpPr>
        <p:spPr bwMode="auto">
          <a:xfrm>
            <a:off x="5219700" y="2205038"/>
            <a:ext cx="345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cs-CZ" altLang="cs-CZ" sz="2400"/>
              <a:t>Soudní lékařství</a:t>
            </a:r>
          </a:p>
          <a:p>
            <a:pPr eaLnBrk="1" hangingPunct="1">
              <a:spcBef>
                <a:spcPct val="0"/>
              </a:spcBef>
            </a:pPr>
            <a:r>
              <a:rPr lang="cs-CZ" altLang="cs-CZ" sz="2400"/>
              <a:t>Soudní lékařství v praxi</a:t>
            </a:r>
          </a:p>
          <a:p>
            <a:pPr eaLnBrk="1" hangingPunct="1">
              <a:spcBef>
                <a:spcPct val="0"/>
              </a:spcBef>
              <a:buFontTx/>
              <a:buNone/>
            </a:pPr>
            <a:r>
              <a:rPr lang="cs-CZ" altLang="cs-CZ" sz="2400"/>
              <a:t>  (five editions)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OldGreece">
            <a:extLst>
              <a:ext uri="{FF2B5EF4-FFF2-40B4-BE49-F238E27FC236}">
                <a16:creationId xmlns:a16="http://schemas.microsoft.com/office/drawing/2014/main" id="{106F6758-5AA6-5EB0-53C1-0409E66BF4E4}"/>
              </a:ext>
            </a:extLst>
          </p:cNvPr>
          <p:cNvPicPr>
            <a:picLocks noChangeAspect="1" noChangeArrowheads="1"/>
          </p:cNvPicPr>
          <p:nvPr/>
        </p:nvPicPr>
        <p:blipFill>
          <a:blip r:embed="rId3">
            <a:lum bright="-30000" contrast="-84000"/>
            <a:extLst>
              <a:ext uri="{28A0092B-C50C-407E-A947-70E740481C1C}">
                <a14:useLocalDpi xmlns:a14="http://schemas.microsoft.com/office/drawing/2010/main" val="0"/>
              </a:ext>
            </a:extLst>
          </a:blip>
          <a:srcRect b="50000"/>
          <a:stretch>
            <a:fillRect/>
          </a:stretch>
        </p:blipFill>
        <p:spPr bwMode="auto">
          <a:xfrm>
            <a:off x="2362200" y="1204913"/>
            <a:ext cx="45466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a:extLst>
              <a:ext uri="{FF2B5EF4-FFF2-40B4-BE49-F238E27FC236}">
                <a16:creationId xmlns:a16="http://schemas.microsoft.com/office/drawing/2014/main" id="{28625AE0-CCBE-DEB4-1631-4C62E09E97B7}"/>
              </a:ext>
            </a:extLst>
          </p:cNvPr>
          <p:cNvSpPr txBox="1">
            <a:spLocks noChangeArrowheads="1"/>
          </p:cNvSpPr>
          <p:nvPr/>
        </p:nvSpPr>
        <p:spPr bwMode="auto">
          <a:xfrm>
            <a:off x="1531938" y="549275"/>
            <a:ext cx="6516687" cy="579438"/>
          </a:xfrm>
          <a:prstGeom prst="rect">
            <a:avLst/>
          </a:prstGeom>
          <a:noFill/>
          <a:ln w="9525">
            <a:noFill/>
            <a:miter lim="800000"/>
            <a:headEnd/>
            <a:tailEnd/>
          </a:ln>
          <a:effectLst/>
        </p:spPr>
        <p:txBody>
          <a:bodyPr wrap="none">
            <a:spAutoFit/>
          </a:bodyPr>
          <a:lstStyle/>
          <a:p>
            <a:pPr algn="ctr" eaLnBrk="1" hangingPunct="1">
              <a:defRPr/>
            </a:pPr>
            <a:r>
              <a:rPr lang="en-US" sz="3200" b="1" dirty="0">
                <a:effectLst>
                  <a:outerShdw blurRad="38100" dist="38100" dir="2700000" algn="tl">
                    <a:srgbClr val="FFFFFF"/>
                  </a:outerShdw>
                </a:effectLst>
                <a:latin typeface="Arial" charset="0"/>
              </a:rPr>
              <a:t>The history of Forensic Medicine</a:t>
            </a:r>
          </a:p>
        </p:txBody>
      </p:sp>
      <p:sp>
        <p:nvSpPr>
          <p:cNvPr id="30727" name="Text Box 7">
            <a:extLst>
              <a:ext uri="{FF2B5EF4-FFF2-40B4-BE49-F238E27FC236}">
                <a16:creationId xmlns:a16="http://schemas.microsoft.com/office/drawing/2014/main" id="{325B7D4B-E1A2-D79A-A638-68412F051167}"/>
              </a:ext>
            </a:extLst>
          </p:cNvPr>
          <p:cNvSpPr txBox="1">
            <a:spLocks noChangeArrowheads="1"/>
          </p:cNvSpPr>
          <p:nvPr/>
        </p:nvSpPr>
        <p:spPr bwMode="auto">
          <a:xfrm>
            <a:off x="3328988" y="2084388"/>
            <a:ext cx="2486025" cy="1187450"/>
          </a:xfrm>
          <a:prstGeom prst="rect">
            <a:avLst/>
          </a:prstGeom>
          <a:noFill/>
          <a:ln w="9525">
            <a:noFill/>
            <a:miter lim="800000"/>
            <a:headEnd/>
            <a:tailEnd/>
          </a:ln>
          <a:effectLst/>
        </p:spPr>
        <p:txBody>
          <a:bodyPr wrap="none">
            <a:spAutoFit/>
          </a:bodyPr>
          <a:lstStyle/>
          <a:p>
            <a:pPr algn="ctr" eaLnBrk="1" hangingPunct="1">
              <a:defRPr/>
            </a:pPr>
            <a:r>
              <a:rPr lang="cs-CZ" b="1" dirty="0" err="1">
                <a:effectLst>
                  <a:outerShdw blurRad="38100" dist="38100" dir="2700000" algn="tl">
                    <a:srgbClr val="FFFFFF"/>
                  </a:outerShdw>
                </a:effectLst>
                <a:latin typeface="Arial" charset="0"/>
              </a:rPr>
              <a:t>Antique</a:t>
            </a:r>
            <a:r>
              <a:rPr lang="cs-CZ" b="1" dirty="0">
                <a:effectLst>
                  <a:outerShdw blurRad="38100" dist="38100" dir="2700000" algn="tl">
                    <a:srgbClr val="FFFFFF"/>
                  </a:outerShdw>
                </a:effectLst>
                <a:latin typeface="Arial" charset="0"/>
              </a:rPr>
              <a:t> </a:t>
            </a:r>
            <a:r>
              <a:rPr lang="cs-CZ" b="1" dirty="0" err="1">
                <a:effectLst>
                  <a:outerShdw blurRad="38100" dist="38100" dir="2700000" algn="tl">
                    <a:srgbClr val="FFFFFF"/>
                  </a:outerShdw>
                </a:effectLst>
                <a:latin typeface="Arial" charset="0"/>
              </a:rPr>
              <a:t>epoque</a:t>
            </a:r>
            <a:endParaRPr lang="cs-CZ" b="1" dirty="0">
              <a:effectLst>
                <a:outerShdw blurRad="38100" dist="38100" dir="2700000" algn="tl">
                  <a:srgbClr val="FFFFFF"/>
                </a:outerShdw>
              </a:effectLst>
              <a:latin typeface="Arial" charset="0"/>
            </a:endParaRPr>
          </a:p>
          <a:p>
            <a:pPr algn="ctr" eaLnBrk="1" hangingPunct="1">
              <a:defRPr/>
            </a:pPr>
            <a:endParaRPr lang="cs-CZ" b="1" dirty="0">
              <a:effectLst>
                <a:outerShdw blurRad="38100" dist="38100" dir="2700000" algn="tl">
                  <a:srgbClr val="FFFFFF"/>
                </a:outerShdw>
              </a:effectLst>
              <a:latin typeface="Arial" charset="0"/>
            </a:endParaRPr>
          </a:p>
          <a:p>
            <a:pPr algn="ctr" eaLnBrk="1" hangingPunct="1">
              <a:defRPr/>
            </a:pPr>
            <a:r>
              <a:rPr lang="cs-CZ" b="1" dirty="0" err="1">
                <a:effectLst>
                  <a:outerShdw blurRad="38100" dist="38100" dir="2700000" algn="tl">
                    <a:srgbClr val="FFFFFF"/>
                  </a:outerShdw>
                </a:effectLst>
                <a:latin typeface="Arial" charset="0"/>
              </a:rPr>
              <a:t>Old</a:t>
            </a:r>
            <a:r>
              <a:rPr lang="cs-CZ" b="1" dirty="0">
                <a:effectLst>
                  <a:outerShdw blurRad="38100" dist="38100" dir="2700000" algn="tl">
                    <a:srgbClr val="FFFFFF"/>
                  </a:outerShdw>
                </a:effectLst>
                <a:latin typeface="Arial" charset="0"/>
              </a:rPr>
              <a:t> Greece</a:t>
            </a:r>
          </a:p>
        </p:txBody>
      </p:sp>
      <p:sp>
        <p:nvSpPr>
          <p:cNvPr id="8197" name="Obdélník 1">
            <a:extLst>
              <a:ext uri="{FF2B5EF4-FFF2-40B4-BE49-F238E27FC236}">
                <a16:creationId xmlns:a16="http://schemas.microsoft.com/office/drawing/2014/main" id="{DE9C4693-F84A-EC33-0084-18D7D4B16F02}"/>
              </a:ext>
            </a:extLst>
          </p:cNvPr>
          <p:cNvSpPr>
            <a:spLocks noChangeArrowheads="1"/>
          </p:cNvSpPr>
          <p:nvPr/>
        </p:nvSpPr>
        <p:spPr bwMode="auto">
          <a:xfrm>
            <a:off x="152400" y="45085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600"/>
              <a:t>Greeece:</a:t>
            </a:r>
          </a:p>
          <a:p>
            <a:pPr algn="just" eaLnBrk="1" hangingPunct="1">
              <a:spcBef>
                <a:spcPct val="0"/>
              </a:spcBef>
              <a:buFontTx/>
              <a:buNone/>
            </a:pPr>
            <a:r>
              <a:rPr lang="cs-CZ" altLang="cs-CZ" sz="1600"/>
              <a:t>there are information about court trial where Hippokrates was heard out in the case of adultery and based od his testimony a sentence was given. An other one example is the Lysios´speech about a wretch man who received a financial support from governement because of health handicap while he was acused to be in good health condition and able to work. Demosthenes in his speech against Everg mentioned a lady who was manhandled and she died six days after attack on her. The prosecutor called up physicians to give testimony about her health condition and they said that her conditon had been hopeless. </a:t>
            </a:r>
          </a:p>
          <a:p>
            <a:pPr algn="just" eaLnBrk="1" hangingPunct="1">
              <a:spcBef>
                <a:spcPct val="0"/>
              </a:spcBef>
              <a:buFontTx/>
              <a:buNone/>
            </a:pPr>
            <a:r>
              <a:rPr lang="cs-CZ" altLang="cs-CZ" sz="1600"/>
              <a:t>The autopsies were not done, only external examination was performed.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CZSKMapa">
            <a:extLst>
              <a:ext uri="{FF2B5EF4-FFF2-40B4-BE49-F238E27FC236}">
                <a16:creationId xmlns:a16="http://schemas.microsoft.com/office/drawing/2014/main" id="{407112AE-537E-E200-ED70-74647853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a:extLst>
              <a:ext uri="{FF2B5EF4-FFF2-40B4-BE49-F238E27FC236}">
                <a16:creationId xmlns:a16="http://schemas.microsoft.com/office/drawing/2014/main" id="{F4B96B7D-8925-0E01-A997-52772F9BB0F4}"/>
              </a:ext>
            </a:extLst>
          </p:cNvPr>
          <p:cNvSpPr txBox="1">
            <a:spLocks noChangeArrowheads="1"/>
          </p:cNvSpPr>
          <p:nvPr/>
        </p:nvSpPr>
        <p:spPr bwMode="auto">
          <a:xfrm>
            <a:off x="539750" y="404813"/>
            <a:ext cx="2708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Jaromír Tesař</a:t>
            </a:r>
            <a:endParaRPr lang="en-US" altLang="cs-CZ"/>
          </a:p>
        </p:txBody>
      </p:sp>
      <p:sp>
        <p:nvSpPr>
          <p:cNvPr id="63491" name="Text Box 5">
            <a:extLst>
              <a:ext uri="{FF2B5EF4-FFF2-40B4-BE49-F238E27FC236}">
                <a16:creationId xmlns:a16="http://schemas.microsoft.com/office/drawing/2014/main" id="{748C3FEA-CE5F-42FE-364A-2CB07F534007}"/>
              </a:ext>
            </a:extLst>
          </p:cNvPr>
          <p:cNvSpPr txBox="1">
            <a:spLocks noChangeArrowheads="1"/>
          </p:cNvSpPr>
          <p:nvPr/>
        </p:nvSpPr>
        <p:spPr bwMode="auto">
          <a:xfrm>
            <a:off x="684213" y="1341438"/>
            <a:ext cx="2513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cs-CZ" altLang="cs-CZ" sz="2400">
                <a:latin typeface="Arial"/>
                <a:cs typeface="Arial"/>
              </a:rPr>
              <a:t>1912 - 29.1.2004</a:t>
            </a:r>
            <a:endParaRPr lang="en-US" altLang="cs-CZ" sz="2400"/>
          </a:p>
        </p:txBody>
      </p:sp>
      <p:sp>
        <p:nvSpPr>
          <p:cNvPr id="63492" name="Text Box 6">
            <a:extLst>
              <a:ext uri="{FF2B5EF4-FFF2-40B4-BE49-F238E27FC236}">
                <a16:creationId xmlns:a16="http://schemas.microsoft.com/office/drawing/2014/main" id="{920C8778-198B-FE0F-CB7E-AD357327FB33}"/>
              </a:ext>
            </a:extLst>
          </p:cNvPr>
          <p:cNvSpPr txBox="1">
            <a:spLocks noChangeArrowheads="1"/>
          </p:cNvSpPr>
          <p:nvPr/>
        </p:nvSpPr>
        <p:spPr bwMode="auto">
          <a:xfrm>
            <a:off x="3276600" y="188913"/>
            <a:ext cx="5580063"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eaLnBrk="1" hangingPunct="1">
              <a:spcBef>
                <a:spcPct val="0"/>
              </a:spcBef>
            </a:pPr>
            <a:r>
              <a:rPr lang="cs-CZ" altLang="cs-CZ" sz="2200"/>
              <a:t>Soudní lékařství pro právníky</a:t>
            </a:r>
          </a:p>
          <a:p>
            <a:pPr eaLnBrk="1" hangingPunct="1">
              <a:spcBef>
                <a:spcPct val="0"/>
              </a:spcBef>
            </a:pPr>
            <a:r>
              <a:rPr lang="cs-CZ" altLang="cs-CZ" sz="2200"/>
              <a:t>Soudní lékařství pro stomatology</a:t>
            </a:r>
          </a:p>
          <a:p>
            <a:pPr eaLnBrk="1" hangingPunct="1">
              <a:spcBef>
                <a:spcPct val="0"/>
              </a:spcBef>
            </a:pPr>
            <a:r>
              <a:rPr lang="cs-CZ" altLang="cs-CZ" sz="2200"/>
              <a:t>Praktikum ze soudního lékařství se stručnou diagnostikou</a:t>
            </a:r>
          </a:p>
          <a:p>
            <a:pPr eaLnBrk="1" hangingPunct="1">
              <a:spcBef>
                <a:spcPct val="0"/>
              </a:spcBef>
            </a:pPr>
            <a:r>
              <a:rPr lang="cs-CZ" altLang="cs-CZ" sz="2200"/>
              <a:t>Zjišťování identity</a:t>
            </a:r>
          </a:p>
          <a:p>
            <a:pPr eaLnBrk="1" hangingPunct="1">
              <a:spcBef>
                <a:spcPct val="0"/>
              </a:spcBef>
            </a:pPr>
            <a:r>
              <a:rPr lang="cs-CZ" altLang="cs-CZ" sz="2200"/>
              <a:t>Laboratorní vyšetřovací metody v soudním lékařství</a:t>
            </a:r>
          </a:p>
          <a:p>
            <a:pPr eaLnBrk="1" hangingPunct="1">
              <a:spcBef>
                <a:spcPct val="0"/>
              </a:spcBef>
            </a:pPr>
            <a:r>
              <a:rPr lang="cs-CZ" altLang="cs-CZ" sz="2200"/>
              <a:t>Základy soudního lékařství pro právníky</a:t>
            </a:r>
          </a:p>
          <a:p>
            <a:pPr eaLnBrk="1" hangingPunct="1">
              <a:spcBef>
                <a:spcPct val="0"/>
              </a:spcBef>
            </a:pPr>
            <a:r>
              <a:rPr lang="cs-CZ" altLang="cs-CZ" sz="2200"/>
              <a:t>Soudní lékařství</a:t>
            </a:r>
          </a:p>
          <a:p>
            <a:pPr eaLnBrk="1" hangingPunct="1">
              <a:spcBef>
                <a:spcPct val="0"/>
              </a:spcBef>
            </a:pPr>
            <a:r>
              <a:rPr lang="cs-CZ" altLang="cs-CZ" sz="2200"/>
              <a:t>Základy soudního lékařství</a:t>
            </a:r>
          </a:p>
          <a:p>
            <a:pPr eaLnBrk="1" hangingPunct="1">
              <a:spcBef>
                <a:spcPct val="0"/>
              </a:spcBef>
            </a:pPr>
            <a:r>
              <a:rPr lang="cs-CZ" altLang="cs-CZ" sz="2200"/>
              <a:t>Soudní lékařství pro kriminalisty</a:t>
            </a:r>
          </a:p>
          <a:p>
            <a:pPr eaLnBrk="1" hangingPunct="1">
              <a:spcBef>
                <a:spcPct val="0"/>
              </a:spcBef>
            </a:pPr>
            <a:r>
              <a:rPr lang="cs-CZ" altLang="cs-CZ" sz="2200"/>
              <a:t>Sbírka základních posudků z oboru soudního lékařství</a:t>
            </a:r>
          </a:p>
          <a:p>
            <a:pPr eaLnBrk="1" hangingPunct="1">
              <a:spcBef>
                <a:spcPct val="0"/>
              </a:spcBef>
            </a:pPr>
            <a:r>
              <a:rPr lang="cs-CZ" altLang="cs-CZ" sz="2200"/>
              <a:t>Učebnice soudního lékařství pro kriminalisty</a:t>
            </a:r>
          </a:p>
          <a:p>
            <a:pPr eaLnBrk="1" hangingPunct="1">
              <a:spcBef>
                <a:spcPct val="0"/>
              </a:spcBef>
            </a:pPr>
            <a:r>
              <a:rPr lang="cs-CZ" altLang="cs-CZ" sz="2200"/>
              <a:t>Soudní lékařství pro posluchače všeobecného lékařství</a:t>
            </a:r>
          </a:p>
          <a:p>
            <a:pPr eaLnBrk="1" hangingPunct="1">
              <a:spcBef>
                <a:spcPct val="0"/>
              </a:spcBef>
            </a:pPr>
            <a:endParaRPr lang="en-US" altLang="cs-CZ" sz="2200"/>
          </a:p>
        </p:txBody>
      </p:sp>
      <p:pic>
        <p:nvPicPr>
          <p:cNvPr id="2" name="Picture 1">
            <a:extLst>
              <a:ext uri="{FF2B5EF4-FFF2-40B4-BE49-F238E27FC236}">
                <a16:creationId xmlns:a16="http://schemas.microsoft.com/office/drawing/2014/main" id="{E090C6FE-2F28-AFDB-28D5-8FB8AD97A6D8}"/>
              </a:ext>
            </a:extLst>
          </p:cNvPr>
          <p:cNvPicPr>
            <a:picLocks noChangeAspect="1"/>
          </p:cNvPicPr>
          <p:nvPr/>
        </p:nvPicPr>
        <p:blipFill>
          <a:blip r:embed="rId3"/>
          <a:stretch>
            <a:fillRect/>
          </a:stretch>
        </p:blipFill>
        <p:spPr>
          <a:xfrm>
            <a:off x="680491" y="2326599"/>
            <a:ext cx="2124231" cy="25982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a:extLst>
              <a:ext uri="{FF2B5EF4-FFF2-40B4-BE49-F238E27FC236}">
                <a16:creationId xmlns:a16="http://schemas.microsoft.com/office/drawing/2014/main" id="{F103A0C2-C861-B639-93B2-AEB391D86599}"/>
              </a:ext>
            </a:extLst>
          </p:cNvPr>
          <p:cNvSpPr txBox="1">
            <a:spLocks noChangeArrowheads="1"/>
          </p:cNvSpPr>
          <p:nvPr/>
        </p:nvSpPr>
        <p:spPr bwMode="auto">
          <a:xfrm>
            <a:off x="4716463" y="1052513"/>
            <a:ext cx="2327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Jiří Sobotka</a:t>
            </a:r>
            <a:endParaRPr lang="en-US" altLang="cs-CZ"/>
          </a:p>
        </p:txBody>
      </p:sp>
      <p:sp>
        <p:nvSpPr>
          <p:cNvPr id="65539" name="Text Box 5">
            <a:extLst>
              <a:ext uri="{FF2B5EF4-FFF2-40B4-BE49-F238E27FC236}">
                <a16:creationId xmlns:a16="http://schemas.microsoft.com/office/drawing/2014/main" id="{F9C714D3-8D6A-47F2-1280-7CE188432F69}"/>
              </a:ext>
            </a:extLst>
          </p:cNvPr>
          <p:cNvSpPr txBox="1">
            <a:spLocks noChangeArrowheads="1"/>
          </p:cNvSpPr>
          <p:nvPr/>
        </p:nvSpPr>
        <p:spPr bwMode="auto">
          <a:xfrm>
            <a:off x="4572000" y="1944688"/>
            <a:ext cx="42751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800"/>
              <a:t>1925-1990</a:t>
            </a:r>
          </a:p>
          <a:p>
            <a:pPr algn="just" eaLnBrk="1" hangingPunct="1">
              <a:spcBef>
                <a:spcPct val="0"/>
              </a:spcBef>
              <a:buFontTx/>
              <a:buNone/>
            </a:pPr>
            <a:endParaRPr lang="cs-CZ" altLang="cs-CZ" sz="1800"/>
          </a:p>
          <a:p>
            <a:pPr algn="just" eaLnBrk="1" hangingPunct="1">
              <a:spcBef>
                <a:spcPct val="0"/>
              </a:spcBef>
              <a:buFontTx/>
              <a:buNone/>
            </a:pPr>
            <a:r>
              <a:rPr lang="cs-CZ" altLang="cs-CZ" sz="1800"/>
              <a:t>Head of the institute since 1983-1986</a:t>
            </a:r>
            <a:endParaRPr lang="en-US" altLang="cs-CZ"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a:extLst>
              <a:ext uri="{FF2B5EF4-FFF2-40B4-BE49-F238E27FC236}">
                <a16:creationId xmlns:a16="http://schemas.microsoft.com/office/drawing/2014/main" id="{3C6DFE7E-2C0F-1746-182A-22454088CCC2}"/>
              </a:ext>
            </a:extLst>
          </p:cNvPr>
          <p:cNvSpPr txBox="1">
            <a:spLocks noChangeArrowheads="1"/>
          </p:cNvSpPr>
          <p:nvPr/>
        </p:nvSpPr>
        <p:spPr bwMode="auto">
          <a:xfrm>
            <a:off x="4649788" y="977900"/>
            <a:ext cx="28019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t>Přemysl Strejc</a:t>
            </a:r>
            <a:endParaRPr lang="en-US" altLang="cs-CZ"/>
          </a:p>
        </p:txBody>
      </p:sp>
      <p:sp>
        <p:nvSpPr>
          <p:cNvPr id="67587" name="Text Box 5">
            <a:extLst>
              <a:ext uri="{FF2B5EF4-FFF2-40B4-BE49-F238E27FC236}">
                <a16:creationId xmlns:a16="http://schemas.microsoft.com/office/drawing/2014/main" id="{97E9F1B8-54B2-CEA1-B429-131E34796F86}"/>
              </a:ext>
            </a:extLst>
          </p:cNvPr>
          <p:cNvSpPr txBox="1">
            <a:spLocks noChangeArrowheads="1"/>
          </p:cNvSpPr>
          <p:nvPr/>
        </p:nvSpPr>
        <p:spPr bwMode="auto">
          <a:xfrm>
            <a:off x="4602163" y="1844675"/>
            <a:ext cx="174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1942 -2020</a:t>
            </a:r>
            <a:endParaRPr lang="en-US" altLang="cs-CZ" sz="2400"/>
          </a:p>
        </p:txBody>
      </p:sp>
      <p:sp>
        <p:nvSpPr>
          <p:cNvPr id="67588" name="Text Box 6">
            <a:extLst>
              <a:ext uri="{FF2B5EF4-FFF2-40B4-BE49-F238E27FC236}">
                <a16:creationId xmlns:a16="http://schemas.microsoft.com/office/drawing/2014/main" id="{424516D5-E45D-56FA-5035-5318FD8E65C1}"/>
              </a:ext>
            </a:extLst>
          </p:cNvPr>
          <p:cNvSpPr txBox="1">
            <a:spLocks noChangeArrowheads="1"/>
          </p:cNvSpPr>
          <p:nvPr/>
        </p:nvSpPr>
        <p:spPr bwMode="auto">
          <a:xfrm>
            <a:off x="4687888" y="2565400"/>
            <a:ext cx="413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Soudní lékařství pro právníky</a:t>
            </a:r>
            <a:endParaRPr lang="en-US" altLang="cs-CZ" sz="2400"/>
          </a:p>
        </p:txBody>
      </p:sp>
      <p:pic>
        <p:nvPicPr>
          <p:cNvPr id="67589" name="Obrázek 2" descr="Obsah obrázku interiér, osoba, zeď, pracovní&#10;&#10;Popis byl vytvořen automaticky">
            <a:extLst>
              <a:ext uri="{FF2B5EF4-FFF2-40B4-BE49-F238E27FC236}">
                <a16:creationId xmlns:a16="http://schemas.microsoft.com/office/drawing/2014/main" id="{234DDE88-1D74-CF03-D607-2D6DDAE07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977900"/>
            <a:ext cx="287655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2" descr="mapa_cr">
            <a:extLst>
              <a:ext uri="{FF2B5EF4-FFF2-40B4-BE49-F238E27FC236}">
                <a16:creationId xmlns:a16="http://schemas.microsoft.com/office/drawing/2014/main" id="{42E828AC-7402-0450-8548-D717DBFE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83883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AutoShape 3">
            <a:extLst>
              <a:ext uri="{FF2B5EF4-FFF2-40B4-BE49-F238E27FC236}">
                <a16:creationId xmlns:a16="http://schemas.microsoft.com/office/drawing/2014/main" id="{ACA0910E-285E-4489-2FBC-12466CF3075A}"/>
              </a:ext>
            </a:extLst>
          </p:cNvPr>
          <p:cNvSpPr>
            <a:spLocks noChangeArrowheads="1"/>
          </p:cNvSpPr>
          <p:nvPr/>
        </p:nvSpPr>
        <p:spPr bwMode="auto">
          <a:xfrm>
            <a:off x="3203575" y="2708275"/>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36" name="AutoShape 4">
            <a:extLst>
              <a:ext uri="{FF2B5EF4-FFF2-40B4-BE49-F238E27FC236}">
                <a16:creationId xmlns:a16="http://schemas.microsoft.com/office/drawing/2014/main" id="{9C446B63-5E2E-5C93-04B8-3B8DBB17C2C4}"/>
              </a:ext>
            </a:extLst>
          </p:cNvPr>
          <p:cNvSpPr>
            <a:spLocks noChangeArrowheads="1"/>
          </p:cNvSpPr>
          <p:nvPr/>
        </p:nvSpPr>
        <p:spPr bwMode="auto">
          <a:xfrm>
            <a:off x="1547813" y="3644900"/>
            <a:ext cx="504825" cy="504825"/>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37" name="AutoShape 5">
            <a:extLst>
              <a:ext uri="{FF2B5EF4-FFF2-40B4-BE49-F238E27FC236}">
                <a16:creationId xmlns:a16="http://schemas.microsoft.com/office/drawing/2014/main" id="{5E7E5B4D-75FA-2EBE-2FEA-A9E1AAD6BA40}"/>
              </a:ext>
            </a:extLst>
          </p:cNvPr>
          <p:cNvSpPr>
            <a:spLocks noChangeArrowheads="1"/>
          </p:cNvSpPr>
          <p:nvPr/>
        </p:nvSpPr>
        <p:spPr bwMode="auto">
          <a:xfrm>
            <a:off x="7956550" y="3429000"/>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38" name="AutoShape 6">
            <a:extLst>
              <a:ext uri="{FF2B5EF4-FFF2-40B4-BE49-F238E27FC236}">
                <a16:creationId xmlns:a16="http://schemas.microsoft.com/office/drawing/2014/main" id="{A5007975-521A-03DC-95C5-EE3D261F89CB}"/>
              </a:ext>
            </a:extLst>
          </p:cNvPr>
          <p:cNvSpPr>
            <a:spLocks noChangeArrowheads="1"/>
          </p:cNvSpPr>
          <p:nvPr/>
        </p:nvSpPr>
        <p:spPr bwMode="auto">
          <a:xfrm>
            <a:off x="6659563" y="3789363"/>
            <a:ext cx="360362"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39" name="AutoShape 7">
            <a:extLst>
              <a:ext uri="{FF2B5EF4-FFF2-40B4-BE49-F238E27FC236}">
                <a16:creationId xmlns:a16="http://schemas.microsoft.com/office/drawing/2014/main" id="{2A2F749A-D12B-2CE7-A164-71089DC1AC29}"/>
              </a:ext>
            </a:extLst>
          </p:cNvPr>
          <p:cNvSpPr>
            <a:spLocks noChangeArrowheads="1"/>
          </p:cNvSpPr>
          <p:nvPr/>
        </p:nvSpPr>
        <p:spPr bwMode="auto">
          <a:xfrm>
            <a:off x="5651500" y="4581525"/>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40" name="AutoShape 8">
            <a:extLst>
              <a:ext uri="{FF2B5EF4-FFF2-40B4-BE49-F238E27FC236}">
                <a16:creationId xmlns:a16="http://schemas.microsoft.com/office/drawing/2014/main" id="{D552108D-56BB-6F8F-0B26-3CABDE262E2F}"/>
              </a:ext>
            </a:extLst>
          </p:cNvPr>
          <p:cNvSpPr>
            <a:spLocks noChangeArrowheads="1"/>
          </p:cNvSpPr>
          <p:nvPr/>
        </p:nvSpPr>
        <p:spPr bwMode="auto">
          <a:xfrm>
            <a:off x="4859338" y="2060575"/>
            <a:ext cx="360362"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41" name="AutoShape 9">
            <a:extLst>
              <a:ext uri="{FF2B5EF4-FFF2-40B4-BE49-F238E27FC236}">
                <a16:creationId xmlns:a16="http://schemas.microsoft.com/office/drawing/2014/main" id="{BAC531DA-2F19-EEB9-C526-8D075D68DA12}"/>
              </a:ext>
            </a:extLst>
          </p:cNvPr>
          <p:cNvSpPr>
            <a:spLocks noChangeArrowheads="1"/>
          </p:cNvSpPr>
          <p:nvPr/>
        </p:nvSpPr>
        <p:spPr bwMode="auto">
          <a:xfrm>
            <a:off x="2987675" y="4868863"/>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42" name="AutoShape 10">
            <a:extLst>
              <a:ext uri="{FF2B5EF4-FFF2-40B4-BE49-F238E27FC236}">
                <a16:creationId xmlns:a16="http://schemas.microsoft.com/office/drawing/2014/main" id="{2370270F-A32D-0C47-2877-12C02DACDEB4}"/>
              </a:ext>
            </a:extLst>
          </p:cNvPr>
          <p:cNvSpPr>
            <a:spLocks noChangeArrowheads="1"/>
          </p:cNvSpPr>
          <p:nvPr/>
        </p:nvSpPr>
        <p:spPr bwMode="auto">
          <a:xfrm>
            <a:off x="2771775" y="1557338"/>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43" name="AutoShape 11">
            <a:extLst>
              <a:ext uri="{FF2B5EF4-FFF2-40B4-BE49-F238E27FC236}">
                <a16:creationId xmlns:a16="http://schemas.microsoft.com/office/drawing/2014/main" id="{0649CC05-1FEA-2210-5AA2-30575E8116BB}"/>
              </a:ext>
            </a:extLst>
          </p:cNvPr>
          <p:cNvSpPr>
            <a:spLocks noChangeArrowheads="1"/>
          </p:cNvSpPr>
          <p:nvPr/>
        </p:nvSpPr>
        <p:spPr bwMode="auto">
          <a:xfrm>
            <a:off x="971550" y="2565400"/>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44" name="Rectangle 12">
            <a:extLst>
              <a:ext uri="{FF2B5EF4-FFF2-40B4-BE49-F238E27FC236}">
                <a16:creationId xmlns:a16="http://schemas.microsoft.com/office/drawing/2014/main" id="{990FF7F7-43DB-71EA-CCF1-955DABFD627A}"/>
              </a:ext>
            </a:extLst>
          </p:cNvPr>
          <p:cNvSpPr>
            <a:spLocks noChangeArrowheads="1"/>
          </p:cNvSpPr>
          <p:nvPr/>
        </p:nvSpPr>
        <p:spPr bwMode="auto">
          <a:xfrm>
            <a:off x="3355975" y="2492375"/>
            <a:ext cx="735013"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Praha</a:t>
            </a:r>
          </a:p>
        </p:txBody>
      </p:sp>
      <p:sp>
        <p:nvSpPr>
          <p:cNvPr id="69645" name="Rectangle 13">
            <a:extLst>
              <a:ext uri="{FF2B5EF4-FFF2-40B4-BE49-F238E27FC236}">
                <a16:creationId xmlns:a16="http://schemas.microsoft.com/office/drawing/2014/main" id="{CD4996F8-8B08-9704-0B9E-E12B595C6414}"/>
              </a:ext>
            </a:extLst>
          </p:cNvPr>
          <p:cNvSpPr>
            <a:spLocks noChangeArrowheads="1"/>
          </p:cNvSpPr>
          <p:nvPr/>
        </p:nvSpPr>
        <p:spPr bwMode="auto">
          <a:xfrm>
            <a:off x="5167313" y="1552575"/>
            <a:ext cx="1592262"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Hradec Králové</a:t>
            </a:r>
          </a:p>
        </p:txBody>
      </p:sp>
      <p:sp>
        <p:nvSpPr>
          <p:cNvPr id="69646" name="Rectangle 14">
            <a:extLst>
              <a:ext uri="{FF2B5EF4-FFF2-40B4-BE49-F238E27FC236}">
                <a16:creationId xmlns:a16="http://schemas.microsoft.com/office/drawing/2014/main" id="{9962D034-72C3-FDAC-0E6F-71517A60E867}"/>
              </a:ext>
            </a:extLst>
          </p:cNvPr>
          <p:cNvSpPr>
            <a:spLocks noChangeArrowheads="1"/>
          </p:cNvSpPr>
          <p:nvPr/>
        </p:nvSpPr>
        <p:spPr bwMode="auto">
          <a:xfrm>
            <a:off x="1476375" y="3154363"/>
            <a:ext cx="700088"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Plzeň</a:t>
            </a:r>
          </a:p>
        </p:txBody>
      </p:sp>
      <p:sp>
        <p:nvSpPr>
          <p:cNvPr id="69647" name="Rectangle 15">
            <a:extLst>
              <a:ext uri="{FF2B5EF4-FFF2-40B4-BE49-F238E27FC236}">
                <a16:creationId xmlns:a16="http://schemas.microsoft.com/office/drawing/2014/main" id="{5268EBB0-09B6-1B45-CD5C-DF92E667DB68}"/>
              </a:ext>
            </a:extLst>
          </p:cNvPr>
          <p:cNvSpPr>
            <a:spLocks noChangeArrowheads="1"/>
          </p:cNvSpPr>
          <p:nvPr/>
        </p:nvSpPr>
        <p:spPr bwMode="auto">
          <a:xfrm>
            <a:off x="1835150" y="5445125"/>
            <a:ext cx="1816100"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České Budějovice</a:t>
            </a:r>
          </a:p>
        </p:txBody>
      </p:sp>
      <p:sp>
        <p:nvSpPr>
          <p:cNvPr id="69648" name="Rectangle 16">
            <a:extLst>
              <a:ext uri="{FF2B5EF4-FFF2-40B4-BE49-F238E27FC236}">
                <a16:creationId xmlns:a16="http://schemas.microsoft.com/office/drawing/2014/main" id="{6C87A95A-9E7A-DB07-2808-92D028BA10AC}"/>
              </a:ext>
            </a:extLst>
          </p:cNvPr>
          <p:cNvSpPr>
            <a:spLocks noChangeArrowheads="1"/>
          </p:cNvSpPr>
          <p:nvPr/>
        </p:nvSpPr>
        <p:spPr bwMode="auto">
          <a:xfrm>
            <a:off x="739775" y="2133600"/>
            <a:ext cx="914400"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Sokolov</a:t>
            </a:r>
          </a:p>
        </p:txBody>
      </p:sp>
      <p:sp>
        <p:nvSpPr>
          <p:cNvPr id="69649" name="Rectangle 17">
            <a:extLst>
              <a:ext uri="{FF2B5EF4-FFF2-40B4-BE49-F238E27FC236}">
                <a16:creationId xmlns:a16="http://schemas.microsoft.com/office/drawing/2014/main" id="{26F440FC-C259-2BD6-9CAB-6029C5D83857}"/>
              </a:ext>
            </a:extLst>
          </p:cNvPr>
          <p:cNvSpPr>
            <a:spLocks noChangeArrowheads="1"/>
          </p:cNvSpPr>
          <p:nvPr/>
        </p:nvSpPr>
        <p:spPr bwMode="auto">
          <a:xfrm>
            <a:off x="1111250" y="1484313"/>
            <a:ext cx="1628775"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Ústí nad Labem</a:t>
            </a:r>
          </a:p>
        </p:txBody>
      </p:sp>
      <p:sp>
        <p:nvSpPr>
          <p:cNvPr id="69650" name="Rectangle 18">
            <a:extLst>
              <a:ext uri="{FF2B5EF4-FFF2-40B4-BE49-F238E27FC236}">
                <a16:creationId xmlns:a16="http://schemas.microsoft.com/office/drawing/2014/main" id="{FC3531E7-D1E7-337C-60D5-EB5FF6279CEC}"/>
              </a:ext>
            </a:extLst>
          </p:cNvPr>
          <p:cNvSpPr>
            <a:spLocks noChangeArrowheads="1"/>
          </p:cNvSpPr>
          <p:nvPr/>
        </p:nvSpPr>
        <p:spPr bwMode="auto">
          <a:xfrm>
            <a:off x="5821363" y="4437063"/>
            <a:ext cx="622300"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Brno</a:t>
            </a:r>
          </a:p>
        </p:txBody>
      </p:sp>
      <p:sp>
        <p:nvSpPr>
          <p:cNvPr id="69651" name="Rectangle 19">
            <a:extLst>
              <a:ext uri="{FF2B5EF4-FFF2-40B4-BE49-F238E27FC236}">
                <a16:creationId xmlns:a16="http://schemas.microsoft.com/office/drawing/2014/main" id="{CFE545FA-0086-5224-BA22-7D6092B32AC6}"/>
              </a:ext>
            </a:extLst>
          </p:cNvPr>
          <p:cNvSpPr>
            <a:spLocks noChangeArrowheads="1"/>
          </p:cNvSpPr>
          <p:nvPr/>
        </p:nvSpPr>
        <p:spPr bwMode="auto">
          <a:xfrm>
            <a:off x="6518275" y="3357563"/>
            <a:ext cx="1006475"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Olomouc</a:t>
            </a:r>
          </a:p>
        </p:txBody>
      </p:sp>
      <p:sp>
        <p:nvSpPr>
          <p:cNvPr id="69652" name="Rectangle 20">
            <a:extLst>
              <a:ext uri="{FF2B5EF4-FFF2-40B4-BE49-F238E27FC236}">
                <a16:creationId xmlns:a16="http://schemas.microsoft.com/office/drawing/2014/main" id="{CE933E90-8625-3384-70E7-7A8EF36E17BE}"/>
              </a:ext>
            </a:extLst>
          </p:cNvPr>
          <p:cNvSpPr>
            <a:spLocks noChangeArrowheads="1"/>
          </p:cNvSpPr>
          <p:nvPr/>
        </p:nvSpPr>
        <p:spPr bwMode="auto">
          <a:xfrm>
            <a:off x="7735888" y="2852738"/>
            <a:ext cx="906462" cy="3460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Ostrava</a:t>
            </a:r>
          </a:p>
        </p:txBody>
      </p:sp>
      <p:sp>
        <p:nvSpPr>
          <p:cNvPr id="69653" name="AutoShape 21">
            <a:extLst>
              <a:ext uri="{FF2B5EF4-FFF2-40B4-BE49-F238E27FC236}">
                <a16:creationId xmlns:a16="http://schemas.microsoft.com/office/drawing/2014/main" id="{841210CB-7F30-9F4D-2455-D38757BC4F98}"/>
              </a:ext>
            </a:extLst>
          </p:cNvPr>
          <p:cNvSpPr>
            <a:spLocks noChangeArrowheads="1"/>
          </p:cNvSpPr>
          <p:nvPr/>
        </p:nvSpPr>
        <p:spPr bwMode="auto">
          <a:xfrm>
            <a:off x="5305425" y="2878138"/>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69654" name="Rectangle 22">
            <a:extLst>
              <a:ext uri="{FF2B5EF4-FFF2-40B4-BE49-F238E27FC236}">
                <a16:creationId xmlns:a16="http://schemas.microsoft.com/office/drawing/2014/main" id="{3EDB80D8-7BE9-0FF5-0C26-1B8F0977E17A}"/>
              </a:ext>
            </a:extLst>
          </p:cNvPr>
          <p:cNvSpPr>
            <a:spLocks noChangeArrowheads="1"/>
          </p:cNvSpPr>
          <p:nvPr/>
        </p:nvSpPr>
        <p:spPr bwMode="auto">
          <a:xfrm>
            <a:off x="5461000" y="2598738"/>
            <a:ext cx="1106488"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600"/>
              <a:t>Pardubice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Text Box 5">
            <a:extLst>
              <a:ext uri="{FF2B5EF4-FFF2-40B4-BE49-F238E27FC236}">
                <a16:creationId xmlns:a16="http://schemas.microsoft.com/office/drawing/2014/main" id="{7089EC4E-B52B-1B0B-65F7-5E31DDAFE857}"/>
              </a:ext>
            </a:extLst>
          </p:cNvPr>
          <p:cNvSpPr txBox="1">
            <a:spLocks noChangeArrowheads="1"/>
          </p:cNvSpPr>
          <p:nvPr/>
        </p:nvSpPr>
        <p:spPr bwMode="auto">
          <a:xfrm>
            <a:off x="1403350" y="333375"/>
            <a:ext cx="6132513" cy="1066800"/>
          </a:xfrm>
          <a:prstGeom prst="rect">
            <a:avLst/>
          </a:prstGeom>
          <a:noFill/>
          <a:ln w="9525">
            <a:noFill/>
            <a:miter lim="800000"/>
            <a:headEnd/>
            <a:tailEnd/>
          </a:ln>
          <a:effectLst/>
        </p:spPr>
        <p:txBody>
          <a:bodyPr wrap="none">
            <a:spAutoFit/>
          </a:bodyPr>
          <a:lstStyle/>
          <a:p>
            <a:pPr algn="ctr" eaLnBrk="1" hangingPunct="1">
              <a:defRPr/>
            </a:pPr>
            <a:r>
              <a:rPr lang="cs-CZ" sz="3200" b="1">
                <a:effectLst>
                  <a:outerShdw blurRad="38100" dist="38100" dir="2700000" algn="tl">
                    <a:srgbClr val="FFFFFF"/>
                  </a:outerShdw>
                </a:effectLst>
                <a:latin typeface="Arial" charset="0"/>
              </a:rPr>
              <a:t>Institutes of Forensic Medicine</a:t>
            </a:r>
          </a:p>
          <a:p>
            <a:pPr algn="ctr" eaLnBrk="1" hangingPunct="1">
              <a:defRPr/>
            </a:pPr>
            <a:r>
              <a:rPr lang="cs-CZ" sz="3200" b="1">
                <a:effectLst>
                  <a:outerShdw blurRad="38100" dist="38100" dir="2700000" algn="tl">
                    <a:srgbClr val="FFFFFF"/>
                  </a:outerShdw>
                </a:effectLst>
                <a:latin typeface="Arial" charset="0"/>
              </a:rPr>
              <a:t> in Czech Republic</a:t>
            </a:r>
          </a:p>
        </p:txBody>
      </p:sp>
      <p:sp>
        <p:nvSpPr>
          <p:cNvPr id="71683" name="Text Box 6">
            <a:extLst>
              <a:ext uri="{FF2B5EF4-FFF2-40B4-BE49-F238E27FC236}">
                <a16:creationId xmlns:a16="http://schemas.microsoft.com/office/drawing/2014/main" id="{0E9EC719-D28A-9339-21EF-F1CC2536448E}"/>
              </a:ext>
            </a:extLst>
          </p:cNvPr>
          <p:cNvSpPr txBox="1">
            <a:spLocks noChangeArrowheads="1"/>
          </p:cNvSpPr>
          <p:nvPr/>
        </p:nvSpPr>
        <p:spPr bwMode="auto">
          <a:xfrm>
            <a:off x="539750" y="1484313"/>
            <a:ext cx="835342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Prague:</a:t>
            </a:r>
          </a:p>
          <a:p>
            <a:pPr eaLnBrk="1" hangingPunct="1">
              <a:spcBef>
                <a:spcPct val="0"/>
              </a:spcBef>
              <a:buFontTx/>
              <a:buNone/>
            </a:pPr>
            <a:r>
              <a:rPr lang="cs-CZ" altLang="cs-CZ" sz="1800"/>
              <a:t>has the longest history of forensic medicine, it is related to the Charles University</a:t>
            </a:r>
          </a:p>
          <a:p>
            <a:pPr eaLnBrk="1" hangingPunct="1">
              <a:spcBef>
                <a:spcPct val="0"/>
              </a:spcBef>
              <a:buFontTx/>
              <a:buNone/>
            </a:pPr>
            <a:r>
              <a:rPr lang="cs-CZ" altLang="cs-CZ" sz="2400"/>
              <a:t>Hradec Králové:</a:t>
            </a:r>
          </a:p>
          <a:p>
            <a:pPr eaLnBrk="1" hangingPunct="1">
              <a:spcBef>
                <a:spcPct val="0"/>
              </a:spcBef>
              <a:buFontTx/>
              <a:buNone/>
            </a:pPr>
            <a:r>
              <a:rPr lang="cs-CZ" altLang="cs-CZ" sz="1800"/>
              <a:t>established in 1945, related to the Charles University</a:t>
            </a:r>
          </a:p>
          <a:p>
            <a:pPr eaLnBrk="1" hangingPunct="1">
              <a:spcBef>
                <a:spcPct val="0"/>
              </a:spcBef>
              <a:buFontTx/>
              <a:buNone/>
            </a:pPr>
            <a:r>
              <a:rPr lang="cs-CZ" altLang="cs-CZ" sz="2400"/>
              <a:t>Plzeň:</a:t>
            </a:r>
          </a:p>
          <a:p>
            <a:pPr eaLnBrk="1" hangingPunct="1">
              <a:spcBef>
                <a:spcPct val="0"/>
              </a:spcBef>
              <a:buFontTx/>
              <a:buNone/>
            </a:pPr>
            <a:r>
              <a:rPr lang="cs-CZ" altLang="cs-CZ" sz="1800"/>
              <a:t>established in 1946, related to the Charles University</a:t>
            </a:r>
          </a:p>
          <a:p>
            <a:pPr eaLnBrk="1" hangingPunct="1">
              <a:spcBef>
                <a:spcPct val="0"/>
              </a:spcBef>
              <a:buFontTx/>
              <a:buNone/>
            </a:pPr>
            <a:r>
              <a:rPr lang="cs-CZ" altLang="cs-CZ" sz="2400"/>
              <a:t>České Budějovice:</a:t>
            </a:r>
          </a:p>
          <a:p>
            <a:pPr eaLnBrk="1" hangingPunct="1">
              <a:spcBef>
                <a:spcPct val="0"/>
              </a:spcBef>
              <a:buFontTx/>
              <a:buNone/>
            </a:pPr>
            <a:r>
              <a:rPr lang="cs-CZ" altLang="cs-CZ" sz="1800"/>
              <a:t>department of forensic medicine at the regional hospital</a:t>
            </a:r>
          </a:p>
          <a:p>
            <a:pPr eaLnBrk="1" hangingPunct="1">
              <a:spcBef>
                <a:spcPct val="0"/>
              </a:spcBef>
              <a:buFontTx/>
              <a:buNone/>
            </a:pPr>
            <a:r>
              <a:rPr lang="cs-CZ" altLang="cs-CZ" sz="2400"/>
              <a:t>Sokolov</a:t>
            </a:r>
          </a:p>
          <a:p>
            <a:pPr eaLnBrk="1" hangingPunct="1">
              <a:spcBef>
                <a:spcPct val="0"/>
              </a:spcBef>
              <a:buFontTx/>
              <a:buNone/>
            </a:pPr>
            <a:r>
              <a:rPr lang="cs-CZ" altLang="cs-CZ" sz="1800"/>
              <a:t>department of forensic medicine at the regional hospital</a:t>
            </a:r>
          </a:p>
          <a:p>
            <a:pPr eaLnBrk="1" hangingPunct="1">
              <a:spcBef>
                <a:spcPct val="0"/>
              </a:spcBef>
              <a:buFontTx/>
              <a:buNone/>
            </a:pPr>
            <a:r>
              <a:rPr lang="cs-CZ" altLang="cs-CZ" sz="2400"/>
              <a:t>Ústí nad Labem</a:t>
            </a:r>
          </a:p>
          <a:p>
            <a:pPr eaLnBrk="1" hangingPunct="1">
              <a:spcBef>
                <a:spcPct val="0"/>
              </a:spcBef>
              <a:buFontTx/>
              <a:buNone/>
            </a:pPr>
            <a:r>
              <a:rPr lang="cs-CZ" altLang="cs-CZ" sz="1800"/>
              <a:t>department of forensic medicine at the regional hospital</a:t>
            </a:r>
          </a:p>
          <a:p>
            <a:pPr eaLnBrk="1" hangingPunct="1">
              <a:spcBef>
                <a:spcPct val="0"/>
              </a:spcBef>
              <a:buFontTx/>
              <a:buNone/>
            </a:pPr>
            <a:r>
              <a:rPr lang="cs-CZ" altLang="cs-CZ" sz="2400"/>
              <a:t>Pardubice</a:t>
            </a:r>
          </a:p>
          <a:p>
            <a:pPr eaLnBrk="1" hangingPunct="1">
              <a:spcBef>
                <a:spcPct val="0"/>
              </a:spcBef>
              <a:buFontTx/>
              <a:buNone/>
            </a:pPr>
            <a:r>
              <a:rPr lang="cs-CZ" altLang="cs-CZ" sz="1800"/>
              <a:t>department of forensic medicine at the regional hospital</a:t>
            </a:r>
          </a:p>
          <a:p>
            <a:pPr eaLnBrk="1" hangingPunct="1">
              <a:spcBef>
                <a:spcPct val="0"/>
              </a:spcBef>
              <a:buFontTx/>
              <a:buNone/>
            </a:pPr>
            <a:endParaRPr lang="cs-CZ" altLang="cs-CZ"/>
          </a:p>
          <a:p>
            <a:pPr eaLnBrk="1" hangingPunct="1">
              <a:spcBef>
                <a:spcPct val="0"/>
              </a:spcBef>
              <a:buFontTx/>
              <a:buNone/>
            </a:pPr>
            <a:endParaRPr lang="cs-CZ" altLang="cs-CZ" sz="1800"/>
          </a:p>
          <a:p>
            <a:pPr eaLnBrk="1" hangingPunct="1">
              <a:spcBef>
                <a:spcPct val="0"/>
              </a:spcBef>
              <a:buFontTx/>
              <a:buNone/>
            </a:pPr>
            <a:endParaRPr lang="cs-CZ" altLang="cs-CZ" sz="1800"/>
          </a:p>
          <a:p>
            <a:pPr eaLnBrk="1" hangingPunct="1">
              <a:spcBef>
                <a:spcPct val="0"/>
              </a:spcBef>
              <a:buFontTx/>
              <a:buNone/>
            </a:pPr>
            <a:endParaRPr lang="cs-CZ" alt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a:extLst>
              <a:ext uri="{FF2B5EF4-FFF2-40B4-BE49-F238E27FC236}">
                <a16:creationId xmlns:a16="http://schemas.microsoft.com/office/drawing/2014/main" id="{0059295D-2D44-13C3-F28C-EAE278A04480}"/>
              </a:ext>
            </a:extLst>
          </p:cNvPr>
          <p:cNvSpPr>
            <a:spLocks noChangeArrowheads="1"/>
          </p:cNvSpPr>
          <p:nvPr/>
        </p:nvSpPr>
        <p:spPr bwMode="auto">
          <a:xfrm>
            <a:off x="900113" y="2133600"/>
            <a:ext cx="72358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a:t>Brno: </a:t>
            </a:r>
          </a:p>
          <a:p>
            <a:pPr algn="just" eaLnBrk="1" hangingPunct="1">
              <a:spcBef>
                <a:spcPct val="0"/>
              </a:spcBef>
              <a:buFontTx/>
              <a:buNone/>
            </a:pPr>
            <a:r>
              <a:rPr lang="cs-CZ" altLang="cs-CZ" sz="1800"/>
              <a:t>established in 1919,now joined with the University of Masaryk</a:t>
            </a:r>
          </a:p>
          <a:p>
            <a:pPr algn="just" eaLnBrk="1" hangingPunct="1">
              <a:spcBef>
                <a:spcPct val="0"/>
              </a:spcBef>
              <a:buFontTx/>
              <a:buNone/>
            </a:pPr>
            <a:r>
              <a:rPr lang="cs-CZ" altLang="cs-CZ" sz="2400"/>
              <a:t>Olomouc:</a:t>
            </a:r>
          </a:p>
          <a:p>
            <a:pPr algn="just" eaLnBrk="1" hangingPunct="1">
              <a:spcBef>
                <a:spcPct val="0"/>
              </a:spcBef>
              <a:buFontTx/>
              <a:buNone/>
            </a:pPr>
            <a:r>
              <a:rPr lang="cs-CZ" altLang="cs-CZ" sz="1800"/>
              <a:t>has the eldest  tradition after Prague institute. First information about lectures on forensic medicine in Olomouc come from the beginig 19th century. The institute was established in 1946 and it is related to the Palacký University.</a:t>
            </a:r>
          </a:p>
          <a:p>
            <a:pPr algn="just" eaLnBrk="1" hangingPunct="1">
              <a:spcBef>
                <a:spcPct val="0"/>
              </a:spcBef>
              <a:buFontTx/>
              <a:buNone/>
            </a:pPr>
            <a:r>
              <a:rPr lang="cs-CZ" altLang="cs-CZ" sz="2400"/>
              <a:t>Ostrava:</a:t>
            </a:r>
          </a:p>
          <a:p>
            <a:pPr algn="just" eaLnBrk="1" hangingPunct="1">
              <a:spcBef>
                <a:spcPct val="0"/>
              </a:spcBef>
              <a:buFontTx/>
              <a:buNone/>
            </a:pPr>
            <a:r>
              <a:rPr lang="cs-CZ" altLang="cs-CZ" sz="1800"/>
              <a:t>departement of forensic medicine at the Faculty Hospital</a:t>
            </a:r>
          </a:p>
        </p:txBody>
      </p:sp>
      <p:sp>
        <p:nvSpPr>
          <p:cNvPr id="92165" name="Text Box 5">
            <a:extLst>
              <a:ext uri="{FF2B5EF4-FFF2-40B4-BE49-F238E27FC236}">
                <a16:creationId xmlns:a16="http://schemas.microsoft.com/office/drawing/2014/main" id="{33B19D17-771E-EA00-5EC4-1E2C7AAB50AE}"/>
              </a:ext>
            </a:extLst>
          </p:cNvPr>
          <p:cNvSpPr txBox="1">
            <a:spLocks noChangeArrowheads="1"/>
          </p:cNvSpPr>
          <p:nvPr/>
        </p:nvSpPr>
        <p:spPr bwMode="auto">
          <a:xfrm>
            <a:off x="1476375" y="765175"/>
            <a:ext cx="6132513" cy="1066800"/>
          </a:xfrm>
          <a:prstGeom prst="rect">
            <a:avLst/>
          </a:prstGeom>
          <a:noFill/>
          <a:ln w="9525">
            <a:noFill/>
            <a:miter lim="800000"/>
            <a:headEnd/>
            <a:tailEnd/>
          </a:ln>
          <a:effectLst/>
        </p:spPr>
        <p:txBody>
          <a:bodyPr wrap="none">
            <a:spAutoFit/>
          </a:bodyPr>
          <a:lstStyle/>
          <a:p>
            <a:pPr algn="ctr" eaLnBrk="1" hangingPunct="1">
              <a:defRPr/>
            </a:pPr>
            <a:r>
              <a:rPr lang="cs-CZ" sz="3200" b="1">
                <a:effectLst>
                  <a:outerShdw blurRad="38100" dist="38100" dir="2700000" algn="tl">
                    <a:srgbClr val="FFFFFF"/>
                  </a:outerShdw>
                </a:effectLst>
                <a:latin typeface="Arial" charset="0"/>
              </a:rPr>
              <a:t>Institutes of Forensic Medicine</a:t>
            </a:r>
          </a:p>
          <a:p>
            <a:pPr algn="ctr" eaLnBrk="1" hangingPunct="1">
              <a:defRPr/>
            </a:pPr>
            <a:r>
              <a:rPr lang="cs-CZ" sz="3200" b="1">
                <a:effectLst>
                  <a:outerShdw blurRad="38100" dist="38100" dir="2700000" algn="tl">
                    <a:srgbClr val="FFFFFF"/>
                  </a:outerShdw>
                </a:effectLst>
                <a:latin typeface="Arial" charset="0"/>
              </a:rPr>
              <a:t> in Czech Republic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905B8B5A-8A02-ACFD-527D-0627DECA2F38}"/>
              </a:ext>
            </a:extLst>
          </p:cNvPr>
          <p:cNvSpPr>
            <a:spLocks noGrp="1" noChangeArrowheads="1"/>
          </p:cNvSpPr>
          <p:nvPr>
            <p:ph type="title"/>
          </p:nvPr>
        </p:nvSpPr>
        <p:spPr/>
        <p:txBody>
          <a:bodyPr/>
          <a:lstStyle/>
          <a:p>
            <a:pPr eaLnBrk="1" hangingPunct="1">
              <a:defRPr/>
            </a:pPr>
            <a:r>
              <a:rPr lang="cs-CZ" sz="3200" b="1">
                <a:effectLst>
                  <a:outerShdw blurRad="38100" dist="38100" dir="2700000" algn="tl">
                    <a:srgbClr val="FFFFFF"/>
                  </a:outerShdw>
                </a:effectLst>
              </a:rPr>
              <a:t>Organization of Forensic Medicine</a:t>
            </a:r>
            <a:br>
              <a:rPr lang="cs-CZ" sz="3200" b="1">
                <a:effectLst>
                  <a:outerShdw blurRad="38100" dist="38100" dir="2700000" algn="tl">
                    <a:srgbClr val="FFFFFF"/>
                  </a:outerShdw>
                </a:effectLst>
              </a:rPr>
            </a:br>
            <a:r>
              <a:rPr lang="cs-CZ" sz="3200" b="1">
                <a:effectLst>
                  <a:outerShdw blurRad="38100" dist="38100" dir="2700000" algn="tl">
                    <a:srgbClr val="FFFFFF"/>
                  </a:outerShdw>
                </a:effectLst>
              </a:rPr>
              <a:t>in Czech Republic</a:t>
            </a:r>
          </a:p>
        </p:txBody>
      </p:sp>
      <p:sp>
        <p:nvSpPr>
          <p:cNvPr id="75779" name="Text Box 5">
            <a:extLst>
              <a:ext uri="{FF2B5EF4-FFF2-40B4-BE49-F238E27FC236}">
                <a16:creationId xmlns:a16="http://schemas.microsoft.com/office/drawing/2014/main" id="{FA08B8ED-114C-ACF1-E6B4-48A68ABFD580}"/>
              </a:ext>
            </a:extLst>
          </p:cNvPr>
          <p:cNvSpPr txBox="1">
            <a:spLocks noChangeArrowheads="1"/>
          </p:cNvSpPr>
          <p:nvPr/>
        </p:nvSpPr>
        <p:spPr bwMode="auto">
          <a:xfrm>
            <a:off x="1474788" y="2287588"/>
            <a:ext cx="61928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cs-CZ" sz="2400"/>
              <a:t>Forensic Medicine is organized from Ministry of Health.</a:t>
            </a:r>
          </a:p>
          <a:p>
            <a:pPr algn="ctr" eaLnBrk="1" hangingPunct="1">
              <a:spcBef>
                <a:spcPct val="0"/>
              </a:spcBef>
              <a:buFontTx/>
              <a:buNone/>
            </a:pPr>
            <a:endParaRPr lang="en-US" altLang="cs-CZ" sz="2400"/>
          </a:p>
          <a:p>
            <a:pPr algn="ctr" eaLnBrk="1" hangingPunct="1">
              <a:spcBef>
                <a:spcPct val="0"/>
              </a:spcBef>
              <a:buFontTx/>
              <a:buNone/>
            </a:pPr>
            <a:r>
              <a:rPr lang="en-US" altLang="cs-CZ" sz="2400"/>
              <a:t>It is considered as the part of health care because of data about health condition of population obtained from autopsies.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a:extLst>
              <a:ext uri="{FF2B5EF4-FFF2-40B4-BE49-F238E27FC236}">
                <a16:creationId xmlns:a16="http://schemas.microsoft.com/office/drawing/2014/main" id="{80C8DED5-EFC8-DA61-C7C0-70ED7FBE9720}"/>
              </a:ext>
            </a:extLst>
          </p:cNvPr>
          <p:cNvSpPr>
            <a:spLocks noGrp="1" noChangeArrowheads="1"/>
          </p:cNvSpPr>
          <p:nvPr>
            <p:ph type="title"/>
          </p:nvPr>
        </p:nvSpPr>
        <p:spPr>
          <a:xfrm>
            <a:off x="457200" y="379413"/>
            <a:ext cx="8229600" cy="1143000"/>
          </a:xfrm>
        </p:spPr>
        <p:txBody>
          <a:bodyPr/>
          <a:lstStyle/>
          <a:p>
            <a:pPr eaLnBrk="1" hangingPunct="1">
              <a:defRPr/>
            </a:pPr>
            <a:r>
              <a:rPr lang="cs-CZ" sz="3200" b="1">
                <a:effectLst>
                  <a:outerShdw blurRad="38100" dist="38100" dir="2700000" algn="tl">
                    <a:srgbClr val="FFFFFF"/>
                  </a:outerShdw>
                </a:effectLst>
              </a:rPr>
              <a:t>Main duties of Forensic Medicine</a:t>
            </a:r>
            <a:br>
              <a:rPr lang="cs-CZ" sz="3200" b="1">
                <a:effectLst>
                  <a:outerShdw blurRad="38100" dist="38100" dir="2700000" algn="tl">
                    <a:srgbClr val="FFFFFF"/>
                  </a:outerShdw>
                </a:effectLst>
              </a:rPr>
            </a:br>
            <a:r>
              <a:rPr lang="cs-CZ" sz="3200" b="1">
                <a:effectLst>
                  <a:outerShdw blurRad="38100" dist="38100" dir="2700000" algn="tl">
                    <a:srgbClr val="FFFFFF"/>
                  </a:outerShdw>
                </a:effectLst>
              </a:rPr>
              <a:t>in Czech Republic</a:t>
            </a:r>
          </a:p>
        </p:txBody>
      </p:sp>
      <p:sp>
        <p:nvSpPr>
          <p:cNvPr id="77827" name="Text Box 6">
            <a:extLst>
              <a:ext uri="{FF2B5EF4-FFF2-40B4-BE49-F238E27FC236}">
                <a16:creationId xmlns:a16="http://schemas.microsoft.com/office/drawing/2014/main" id="{3CB62772-5098-A0E2-BE86-5B483912F524}"/>
              </a:ext>
            </a:extLst>
          </p:cNvPr>
          <p:cNvSpPr txBox="1">
            <a:spLocks noChangeArrowheads="1"/>
          </p:cNvSpPr>
          <p:nvPr/>
        </p:nvSpPr>
        <p:spPr bwMode="auto">
          <a:xfrm>
            <a:off x="161925" y="1781175"/>
            <a:ext cx="88201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tabLst>
                <a:tab pos="171450" algn="l"/>
              </a:tabLst>
              <a:defRPr sz="3200">
                <a:solidFill>
                  <a:schemeClr val="tx1"/>
                </a:solidFill>
                <a:latin typeface="Arial" panose="020B0604020202020204" pitchFamily="34" charset="0"/>
              </a:defRPr>
            </a:lvl1pPr>
            <a:lvl2pPr marL="742950" indent="-285750">
              <a:spcBef>
                <a:spcPct val="20000"/>
              </a:spcBef>
              <a:buChar char="–"/>
              <a:tabLst>
                <a:tab pos="171450" algn="l"/>
              </a:tabLst>
              <a:defRPr sz="2800">
                <a:solidFill>
                  <a:schemeClr val="tx1"/>
                </a:solidFill>
                <a:latin typeface="Arial" panose="020B0604020202020204" pitchFamily="34" charset="0"/>
              </a:defRPr>
            </a:lvl2pPr>
            <a:lvl3pPr marL="1143000" indent="-228600">
              <a:spcBef>
                <a:spcPct val="20000"/>
              </a:spcBef>
              <a:buChar char="•"/>
              <a:tabLst>
                <a:tab pos="171450" algn="l"/>
              </a:tabLst>
              <a:defRPr sz="2400">
                <a:solidFill>
                  <a:schemeClr val="tx1"/>
                </a:solidFill>
                <a:latin typeface="Arial" panose="020B0604020202020204" pitchFamily="34" charset="0"/>
              </a:defRPr>
            </a:lvl3pPr>
            <a:lvl4pPr marL="1600200" indent="-228600">
              <a:spcBef>
                <a:spcPct val="20000"/>
              </a:spcBef>
              <a:buChar char="–"/>
              <a:tabLst>
                <a:tab pos="171450" algn="l"/>
              </a:tabLst>
              <a:defRPr sz="2000">
                <a:solidFill>
                  <a:schemeClr val="tx1"/>
                </a:solidFill>
                <a:latin typeface="Arial" panose="020B0604020202020204" pitchFamily="34" charset="0"/>
              </a:defRPr>
            </a:lvl4pPr>
            <a:lvl5pPr marL="2057400" indent="-228600">
              <a:spcBef>
                <a:spcPct val="20000"/>
              </a:spcBef>
              <a:buChar char="»"/>
              <a:tabLst>
                <a:tab pos="1714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1450"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Forensic Medicine ascertains </a:t>
            </a:r>
          </a:p>
          <a:p>
            <a:pPr algn="just" eaLnBrk="1" hangingPunct="1">
              <a:spcBef>
                <a:spcPct val="0"/>
              </a:spcBef>
              <a:buFontTx/>
              <a:buNone/>
            </a:pPr>
            <a:endParaRPr lang="en-US" altLang="cs-CZ" sz="2400"/>
          </a:p>
          <a:p>
            <a:pPr algn="just" eaLnBrk="1" hangingPunct="1">
              <a:spcBef>
                <a:spcPct val="0"/>
              </a:spcBef>
            </a:pPr>
            <a:r>
              <a:rPr lang="en-US" altLang="cs-CZ" sz="2400"/>
              <a:t>information provision to the state health administration for evaluation of the level of diagnostic and curative care, accidents and health condition of non-treated people according to performed autopsies</a:t>
            </a:r>
          </a:p>
          <a:p>
            <a:pPr algn="just" eaLnBrk="1" hangingPunct="1">
              <a:spcBef>
                <a:spcPct val="0"/>
              </a:spcBef>
            </a:pPr>
            <a:r>
              <a:rPr lang="en-US" altLang="cs-CZ" sz="2400"/>
              <a:t>monitoring of the extent of abuse of illicit psychotropic drugs</a:t>
            </a:r>
          </a:p>
          <a:p>
            <a:pPr algn="just" eaLnBrk="1" hangingPunct="1">
              <a:spcBef>
                <a:spcPct val="0"/>
              </a:spcBef>
            </a:pPr>
            <a:r>
              <a:rPr lang="en-US" altLang="cs-CZ" sz="2400"/>
              <a:t>enables to evaluate the diagnostic and curative procedures according	to the analysis of causes of death which happened after diagnostic or curative procedure</a:t>
            </a:r>
          </a:p>
          <a:p>
            <a:pPr algn="just" eaLnBrk="1" hangingPunct="1">
              <a:spcBef>
                <a:spcPct val="0"/>
              </a:spcBef>
            </a:pPr>
            <a:r>
              <a:rPr lang="en-US" altLang="cs-CZ" sz="2400"/>
              <a:t>it warrants assessment of cases suspicious from incorrect diagnostic or curative procedure mainly in the lethal cases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a:extLst>
              <a:ext uri="{FF2B5EF4-FFF2-40B4-BE49-F238E27FC236}">
                <a16:creationId xmlns:a16="http://schemas.microsoft.com/office/drawing/2014/main" id="{AAC6DC5F-8D61-AE32-E21C-266C77DE2884}"/>
              </a:ext>
            </a:extLst>
          </p:cNvPr>
          <p:cNvSpPr>
            <a:spLocks noGrp="1" noChangeArrowheads="1"/>
          </p:cNvSpPr>
          <p:nvPr>
            <p:ph type="title" idx="4294967295"/>
          </p:nvPr>
        </p:nvSpPr>
        <p:spPr>
          <a:xfrm>
            <a:off x="457200" y="527050"/>
            <a:ext cx="8229600" cy="1143000"/>
          </a:xfrm>
        </p:spPr>
        <p:txBody>
          <a:bodyPr/>
          <a:lstStyle/>
          <a:p>
            <a:pPr eaLnBrk="1" hangingPunct="1">
              <a:defRPr/>
            </a:pPr>
            <a:r>
              <a:rPr lang="cs-CZ" sz="3200" b="1">
                <a:effectLst>
                  <a:outerShdw blurRad="38100" dist="38100" dir="2700000" algn="tl">
                    <a:srgbClr val="FFFFFF"/>
                  </a:outerShdw>
                </a:effectLst>
              </a:rPr>
              <a:t>Main duties of Forensic Medicine</a:t>
            </a:r>
            <a:br>
              <a:rPr lang="cs-CZ" sz="3200" b="1">
                <a:effectLst>
                  <a:outerShdw blurRad="38100" dist="38100" dir="2700000" algn="tl">
                    <a:srgbClr val="FFFFFF"/>
                  </a:outerShdw>
                </a:effectLst>
              </a:rPr>
            </a:br>
            <a:r>
              <a:rPr lang="cs-CZ" sz="3200" b="1">
                <a:effectLst>
                  <a:outerShdw blurRad="38100" dist="38100" dir="2700000" algn="tl">
                    <a:srgbClr val="FFFFFF"/>
                  </a:outerShdw>
                </a:effectLst>
              </a:rPr>
              <a:t>in Czech Republic</a:t>
            </a:r>
          </a:p>
        </p:txBody>
      </p:sp>
      <p:sp>
        <p:nvSpPr>
          <p:cNvPr id="79875" name="Text Box 7">
            <a:extLst>
              <a:ext uri="{FF2B5EF4-FFF2-40B4-BE49-F238E27FC236}">
                <a16:creationId xmlns:a16="http://schemas.microsoft.com/office/drawing/2014/main" id="{7947AC8D-1570-0F1D-DFF5-73A3722E7844}"/>
              </a:ext>
            </a:extLst>
          </p:cNvPr>
          <p:cNvSpPr txBox="1">
            <a:spLocks noChangeArrowheads="1"/>
          </p:cNvSpPr>
          <p:nvPr/>
        </p:nvSpPr>
        <p:spPr bwMode="auto">
          <a:xfrm>
            <a:off x="323850" y="2133600"/>
            <a:ext cx="84248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a:t>For law enforcement:</a:t>
            </a:r>
          </a:p>
          <a:p>
            <a:pPr algn="just" eaLnBrk="1" hangingPunct="1">
              <a:spcBef>
                <a:spcPct val="0"/>
              </a:spcBef>
              <a:buFontTx/>
              <a:buNone/>
            </a:pPr>
            <a:endParaRPr lang="cs-CZ" altLang="cs-CZ" sz="2400"/>
          </a:p>
          <a:p>
            <a:pPr algn="just" eaLnBrk="1" hangingPunct="1">
              <a:spcBef>
                <a:spcPct val="0"/>
              </a:spcBef>
              <a:buFontTx/>
              <a:buNone/>
            </a:pPr>
            <a:r>
              <a:rPr lang="cs-CZ" altLang="cs-CZ" sz="2400"/>
              <a:t>to provide forensic expertises in the cases of the action of violence against the 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KOLOSEUM_2">
            <a:extLst>
              <a:ext uri="{FF2B5EF4-FFF2-40B4-BE49-F238E27FC236}">
                <a16:creationId xmlns:a16="http://schemas.microsoft.com/office/drawing/2014/main" id="{832F5612-4E34-FFCF-A611-FF987B118D50}"/>
              </a:ext>
            </a:extLst>
          </p:cNvPr>
          <p:cNvPicPr>
            <a:picLocks noChangeAspect="1" noChangeArrowheads="1"/>
          </p:cNvPicPr>
          <p:nvPr/>
        </p:nvPicPr>
        <p:blipFill>
          <a:blip r:embed="rId3">
            <a:lum bright="-24000" contrast="-84000"/>
            <a:extLst>
              <a:ext uri="{28A0092B-C50C-407E-A947-70E740481C1C}">
                <a14:useLocalDpi xmlns:a14="http://schemas.microsoft.com/office/drawing/2010/main" val="0"/>
              </a:ext>
            </a:extLst>
          </a:blip>
          <a:srcRect/>
          <a:stretch>
            <a:fillRect/>
          </a:stretch>
        </p:blipFill>
        <p:spPr bwMode="auto">
          <a:xfrm>
            <a:off x="2235200" y="850900"/>
            <a:ext cx="49307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a:extLst>
              <a:ext uri="{FF2B5EF4-FFF2-40B4-BE49-F238E27FC236}">
                <a16:creationId xmlns:a16="http://schemas.microsoft.com/office/drawing/2014/main" id="{FDC99720-C96A-A1CC-2CBE-F3EBEBA00290}"/>
              </a:ext>
            </a:extLst>
          </p:cNvPr>
          <p:cNvSpPr txBox="1">
            <a:spLocks noChangeArrowheads="1"/>
          </p:cNvSpPr>
          <p:nvPr/>
        </p:nvSpPr>
        <p:spPr bwMode="auto">
          <a:xfrm>
            <a:off x="1312863" y="560388"/>
            <a:ext cx="6516687" cy="581025"/>
          </a:xfrm>
          <a:prstGeom prst="rect">
            <a:avLst/>
          </a:prstGeom>
          <a:noFill/>
          <a:ln w="9525">
            <a:noFill/>
            <a:miter lim="800000"/>
            <a:headEnd/>
            <a:tailEnd/>
          </a:ln>
          <a:effectLst/>
        </p:spPr>
        <p:txBody>
          <a:bodyPr wrap="none">
            <a:spAutoFit/>
          </a:bodyPr>
          <a:lstStyle/>
          <a:p>
            <a:pPr eaLnBrk="1" hangingPunct="1">
              <a:defRPr/>
            </a:pPr>
            <a:r>
              <a:rPr lang="cs-CZ" sz="3200" b="1" dirty="0">
                <a:effectLst>
                  <a:outerShdw blurRad="38100" dist="38100" dir="2700000" algn="tl">
                    <a:srgbClr val="FFFFFF"/>
                  </a:outerShdw>
                </a:effectLst>
                <a:latin typeface="Arial" charset="0"/>
              </a:rPr>
              <a:t>The </a:t>
            </a:r>
            <a:r>
              <a:rPr lang="cs-CZ" sz="3200" b="1" dirty="0" err="1">
                <a:effectLst>
                  <a:outerShdw blurRad="38100" dist="38100" dir="2700000" algn="tl">
                    <a:srgbClr val="FFFFFF"/>
                  </a:outerShdw>
                </a:effectLst>
                <a:latin typeface="Arial" charset="0"/>
              </a:rPr>
              <a:t>history</a:t>
            </a:r>
            <a:r>
              <a:rPr lang="cs-CZ" sz="3200" b="1" dirty="0">
                <a:effectLst>
                  <a:outerShdw blurRad="38100" dist="38100" dir="2700000" algn="tl">
                    <a:srgbClr val="FFFFFF"/>
                  </a:outerShdw>
                </a:effectLst>
                <a:latin typeface="Arial" charset="0"/>
              </a:rPr>
              <a:t> of Forensic Medicine</a:t>
            </a:r>
            <a:endParaRPr lang="en-US" sz="3200" b="1" dirty="0">
              <a:effectLst>
                <a:outerShdw blurRad="38100" dist="38100" dir="2700000" algn="tl">
                  <a:srgbClr val="FFFFFF"/>
                </a:outerShdw>
              </a:effectLst>
              <a:latin typeface="Arial" charset="0"/>
            </a:endParaRPr>
          </a:p>
        </p:txBody>
      </p:sp>
      <p:sp>
        <p:nvSpPr>
          <p:cNvPr id="29703" name="Text Box 7">
            <a:extLst>
              <a:ext uri="{FF2B5EF4-FFF2-40B4-BE49-F238E27FC236}">
                <a16:creationId xmlns:a16="http://schemas.microsoft.com/office/drawing/2014/main" id="{3051F361-7F62-4D77-7F32-B1FCEE7DF6EC}"/>
              </a:ext>
            </a:extLst>
          </p:cNvPr>
          <p:cNvSpPr txBox="1">
            <a:spLocks noChangeArrowheads="1"/>
          </p:cNvSpPr>
          <p:nvPr/>
        </p:nvSpPr>
        <p:spPr bwMode="auto">
          <a:xfrm>
            <a:off x="3603625" y="1768475"/>
            <a:ext cx="2484438" cy="1187450"/>
          </a:xfrm>
          <a:prstGeom prst="rect">
            <a:avLst/>
          </a:prstGeom>
          <a:noFill/>
          <a:ln w="9525">
            <a:noFill/>
            <a:miter lim="800000"/>
            <a:headEnd/>
            <a:tailEnd/>
          </a:ln>
          <a:effectLst/>
        </p:spPr>
        <p:txBody>
          <a:bodyPr wrap="none">
            <a:spAutoFit/>
          </a:bodyPr>
          <a:lstStyle/>
          <a:p>
            <a:pPr algn="ctr" eaLnBrk="1" hangingPunct="1">
              <a:defRPr/>
            </a:pPr>
            <a:r>
              <a:rPr lang="cs-CZ" b="1" dirty="0" err="1">
                <a:effectLst>
                  <a:outerShdw blurRad="38100" dist="38100" dir="2700000" algn="tl">
                    <a:srgbClr val="FFFFFF"/>
                  </a:outerShdw>
                </a:effectLst>
                <a:latin typeface="Arial" charset="0"/>
              </a:rPr>
              <a:t>Antique</a:t>
            </a:r>
            <a:r>
              <a:rPr lang="cs-CZ" b="1" dirty="0">
                <a:effectLst>
                  <a:outerShdw blurRad="38100" dist="38100" dir="2700000" algn="tl">
                    <a:srgbClr val="FFFFFF"/>
                  </a:outerShdw>
                </a:effectLst>
                <a:latin typeface="Arial" charset="0"/>
              </a:rPr>
              <a:t> </a:t>
            </a:r>
            <a:r>
              <a:rPr lang="cs-CZ" b="1" dirty="0" err="1">
                <a:effectLst>
                  <a:outerShdw blurRad="38100" dist="38100" dir="2700000" algn="tl">
                    <a:srgbClr val="FFFFFF"/>
                  </a:outerShdw>
                </a:effectLst>
                <a:latin typeface="Arial" charset="0"/>
              </a:rPr>
              <a:t>epoque</a:t>
            </a:r>
            <a:endParaRPr lang="cs-CZ" b="1" dirty="0">
              <a:effectLst>
                <a:outerShdw blurRad="38100" dist="38100" dir="2700000" algn="tl">
                  <a:srgbClr val="FFFFFF"/>
                </a:outerShdw>
              </a:effectLst>
              <a:latin typeface="Arial" charset="0"/>
            </a:endParaRPr>
          </a:p>
          <a:p>
            <a:pPr algn="ctr" eaLnBrk="1" hangingPunct="1">
              <a:defRPr/>
            </a:pPr>
            <a:endParaRPr lang="cs-CZ" b="1" dirty="0">
              <a:effectLst>
                <a:outerShdw blurRad="38100" dist="38100" dir="2700000" algn="tl">
                  <a:srgbClr val="FFFFFF"/>
                </a:outerShdw>
              </a:effectLst>
              <a:latin typeface="Arial" charset="0"/>
            </a:endParaRPr>
          </a:p>
          <a:p>
            <a:pPr algn="ctr" eaLnBrk="1" hangingPunct="1">
              <a:defRPr/>
            </a:pPr>
            <a:r>
              <a:rPr lang="cs-CZ" b="1" dirty="0" err="1">
                <a:effectLst>
                  <a:outerShdw blurRad="38100" dist="38100" dir="2700000" algn="tl">
                    <a:srgbClr val="FFFFFF"/>
                  </a:outerShdw>
                </a:effectLst>
                <a:latin typeface="Arial" charset="0"/>
              </a:rPr>
              <a:t>Old</a:t>
            </a:r>
            <a:r>
              <a:rPr lang="cs-CZ" b="1" dirty="0">
                <a:effectLst>
                  <a:outerShdw blurRad="38100" dist="38100" dir="2700000" algn="tl">
                    <a:srgbClr val="FFFFFF"/>
                  </a:outerShdw>
                </a:effectLst>
                <a:latin typeface="Arial" charset="0"/>
              </a:rPr>
              <a:t> Rome</a:t>
            </a:r>
            <a:endParaRPr lang="en-US" b="1" dirty="0">
              <a:effectLst>
                <a:outerShdw blurRad="38100" dist="38100" dir="2700000" algn="tl">
                  <a:srgbClr val="FFFFFF"/>
                </a:outerShdw>
              </a:effectLst>
              <a:latin typeface="Arial" charset="0"/>
            </a:endParaRPr>
          </a:p>
        </p:txBody>
      </p:sp>
      <p:sp>
        <p:nvSpPr>
          <p:cNvPr id="10245" name="Obdélník 1">
            <a:extLst>
              <a:ext uri="{FF2B5EF4-FFF2-40B4-BE49-F238E27FC236}">
                <a16:creationId xmlns:a16="http://schemas.microsoft.com/office/drawing/2014/main" id="{85686CB9-7F31-AEA4-0D78-0ED731A961CC}"/>
              </a:ext>
            </a:extLst>
          </p:cNvPr>
          <p:cNvSpPr>
            <a:spLocks noChangeArrowheads="1"/>
          </p:cNvSpPr>
          <p:nvPr/>
        </p:nvSpPr>
        <p:spPr bwMode="auto">
          <a:xfrm>
            <a:off x="165100" y="4356100"/>
            <a:ext cx="8978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600"/>
              <a:t>Rome empire:</a:t>
            </a:r>
          </a:p>
          <a:p>
            <a:pPr algn="just" eaLnBrk="1" hangingPunct="1">
              <a:spcBef>
                <a:spcPct val="0"/>
              </a:spcBef>
              <a:buFontTx/>
              <a:buNone/>
            </a:pPr>
            <a:r>
              <a:rPr lang="cs-CZ" altLang="cs-CZ" sz="1600"/>
              <a:t>Theodosian codex contains rules which cannot be solved without medical expertise. A little bit later, Rome physicians were distinguishing dangerous and lethal wounds, as it is written in Celsius writting „De Medicina“, mental condition was appreciated – mentally ill people were not be punished, intoxication by alcohol was considered to be </a:t>
            </a:r>
            <a:r>
              <a:rPr lang="en-US" altLang="cs-CZ" sz="1600"/>
              <a:t>extenuating circumstance</a:t>
            </a:r>
            <a:r>
              <a:rPr lang="cs-CZ" altLang="cs-CZ" sz="1600"/>
              <a:t>. The Law Act „Lex Cornelia“ punished errors in treatment. The law act also distinguished between the death of a person due to general conditon of a trauma or the death resulting from complication. The „Iustinian law acts“ conteins regulations about fertility, clasiffication of monsters, differention of the delivery on at term, premature and delayed.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a:extLst>
              <a:ext uri="{FF2B5EF4-FFF2-40B4-BE49-F238E27FC236}">
                <a16:creationId xmlns:a16="http://schemas.microsoft.com/office/drawing/2014/main" id="{F7149D89-3282-F88D-CF31-0C416B69F0CB}"/>
              </a:ext>
            </a:extLst>
          </p:cNvPr>
          <p:cNvSpPr>
            <a:spLocks noGrp="1" noChangeArrowheads="1"/>
          </p:cNvSpPr>
          <p:nvPr>
            <p:ph type="title"/>
          </p:nvPr>
        </p:nvSpPr>
        <p:spPr>
          <a:xfrm>
            <a:off x="457200" y="312738"/>
            <a:ext cx="8229600" cy="1143000"/>
          </a:xfrm>
        </p:spPr>
        <p:txBody>
          <a:bodyPr/>
          <a:lstStyle/>
          <a:p>
            <a:pPr eaLnBrk="1" hangingPunct="1">
              <a:defRPr/>
            </a:pPr>
            <a:r>
              <a:rPr lang="en-US" sz="3200" b="1">
                <a:effectLst>
                  <a:outerShdw blurRad="38100" dist="38100" dir="2700000" algn="tl">
                    <a:srgbClr val="FFFFFF"/>
                  </a:outerShdw>
                </a:effectLst>
              </a:rPr>
              <a:t>Forensic pathologist as expert witness</a:t>
            </a:r>
          </a:p>
        </p:txBody>
      </p:sp>
      <p:sp>
        <p:nvSpPr>
          <p:cNvPr id="81923" name="Text Box 5">
            <a:extLst>
              <a:ext uri="{FF2B5EF4-FFF2-40B4-BE49-F238E27FC236}">
                <a16:creationId xmlns:a16="http://schemas.microsoft.com/office/drawing/2014/main" id="{F470CF82-0C76-8439-D7F6-63E5110C6BA2}"/>
              </a:ext>
            </a:extLst>
          </p:cNvPr>
          <p:cNvSpPr txBox="1">
            <a:spLocks noChangeArrowheads="1"/>
          </p:cNvSpPr>
          <p:nvPr/>
        </p:nvSpPr>
        <p:spPr bwMode="auto">
          <a:xfrm>
            <a:off x="542925" y="1919288"/>
            <a:ext cx="5013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Law act on experts and translators :</a:t>
            </a:r>
          </a:p>
          <a:p>
            <a:pPr algn="just" eaLnBrk="1" hangingPunct="1">
              <a:spcBef>
                <a:spcPct val="0"/>
              </a:spcBef>
              <a:buFontTx/>
              <a:buNone/>
            </a:pPr>
            <a:r>
              <a:rPr lang="en-US" altLang="cs-CZ" sz="2400"/>
              <a:t>who can become an expert</a:t>
            </a:r>
          </a:p>
        </p:txBody>
      </p:sp>
      <p:sp>
        <p:nvSpPr>
          <p:cNvPr id="81924" name="Text Box 6">
            <a:extLst>
              <a:ext uri="{FF2B5EF4-FFF2-40B4-BE49-F238E27FC236}">
                <a16:creationId xmlns:a16="http://schemas.microsoft.com/office/drawing/2014/main" id="{7FDF4FA8-DD2A-2D95-7302-5F5CD2297B22}"/>
              </a:ext>
            </a:extLst>
          </p:cNvPr>
          <p:cNvSpPr txBox="1">
            <a:spLocks noChangeArrowheads="1"/>
          </p:cNvSpPr>
          <p:nvPr/>
        </p:nvSpPr>
        <p:spPr bwMode="auto">
          <a:xfrm>
            <a:off x="430213" y="3429000"/>
            <a:ext cx="5573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To give expert assessment about injury </a:t>
            </a:r>
          </a:p>
          <a:p>
            <a:pPr algn="just" eaLnBrk="1" hangingPunct="1">
              <a:spcBef>
                <a:spcPct val="0"/>
              </a:spcBef>
              <a:buFontTx/>
              <a:buNone/>
            </a:pPr>
            <a:r>
              <a:rPr lang="en-US" altLang="cs-CZ" sz="2400"/>
              <a:t>– living person</a:t>
            </a:r>
          </a:p>
          <a:p>
            <a:pPr algn="just" eaLnBrk="1" hangingPunct="1">
              <a:spcBef>
                <a:spcPct val="0"/>
              </a:spcBef>
              <a:buFontTx/>
              <a:buNone/>
            </a:pPr>
            <a:r>
              <a:rPr lang="en-US" altLang="cs-CZ" sz="2400"/>
              <a:t>– cases of death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a:extLst>
              <a:ext uri="{FF2B5EF4-FFF2-40B4-BE49-F238E27FC236}">
                <a16:creationId xmlns:a16="http://schemas.microsoft.com/office/drawing/2014/main" id="{A8BD44C6-2E6F-6036-2D76-1D88655D97A1}"/>
              </a:ext>
            </a:extLst>
          </p:cNvPr>
          <p:cNvSpPr>
            <a:spLocks noGrp="1" noChangeArrowheads="1"/>
          </p:cNvSpPr>
          <p:nvPr>
            <p:ph type="title"/>
          </p:nvPr>
        </p:nvSpPr>
        <p:spPr/>
        <p:txBody>
          <a:bodyPr/>
          <a:lstStyle/>
          <a:p>
            <a:pPr eaLnBrk="1" hangingPunct="1">
              <a:defRPr/>
            </a:pPr>
            <a:r>
              <a:rPr lang="cs-CZ" sz="3200" b="1">
                <a:effectLst>
                  <a:outerShdw blurRad="38100" dist="38100" dir="2700000" algn="tl">
                    <a:srgbClr val="FFFFFF"/>
                  </a:outerShdw>
                </a:effectLst>
              </a:rPr>
              <a:t>Autopsies</a:t>
            </a:r>
            <a:endParaRPr lang="en-US" sz="3200" b="1">
              <a:effectLst>
                <a:outerShdw blurRad="38100" dist="38100" dir="2700000" algn="tl">
                  <a:srgbClr val="FFFFFF"/>
                </a:outerShdw>
              </a:effectLst>
            </a:endParaRPr>
          </a:p>
        </p:txBody>
      </p:sp>
      <p:sp>
        <p:nvSpPr>
          <p:cNvPr id="83971" name="Text Box 5">
            <a:extLst>
              <a:ext uri="{FF2B5EF4-FFF2-40B4-BE49-F238E27FC236}">
                <a16:creationId xmlns:a16="http://schemas.microsoft.com/office/drawing/2014/main" id="{9D01A983-A273-96F1-211E-99FECDC0D801}"/>
              </a:ext>
            </a:extLst>
          </p:cNvPr>
          <p:cNvSpPr txBox="1">
            <a:spLocks noChangeArrowheads="1"/>
          </p:cNvSpPr>
          <p:nvPr/>
        </p:nvSpPr>
        <p:spPr bwMode="auto">
          <a:xfrm>
            <a:off x="1120775" y="1787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83972" name="Text Box 6">
            <a:extLst>
              <a:ext uri="{FF2B5EF4-FFF2-40B4-BE49-F238E27FC236}">
                <a16:creationId xmlns:a16="http://schemas.microsoft.com/office/drawing/2014/main" id="{2D04B0E5-2647-522F-2543-D207BAE67E8D}"/>
              </a:ext>
            </a:extLst>
          </p:cNvPr>
          <p:cNvSpPr txBox="1">
            <a:spLocks noChangeArrowheads="1"/>
          </p:cNvSpPr>
          <p:nvPr/>
        </p:nvSpPr>
        <p:spPr bwMode="auto">
          <a:xfrm>
            <a:off x="895350" y="1739900"/>
            <a:ext cx="73517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tabLst>
                <a:tab pos="361950" algn="l"/>
              </a:tabLst>
              <a:defRPr sz="3200">
                <a:solidFill>
                  <a:schemeClr val="tx1"/>
                </a:solidFill>
                <a:latin typeface="Arial" panose="020B0604020202020204" pitchFamily="34" charset="0"/>
              </a:defRPr>
            </a:lvl1pPr>
            <a:lvl2pPr marL="742950" indent="-285750">
              <a:spcBef>
                <a:spcPct val="20000"/>
              </a:spcBef>
              <a:buChar char="–"/>
              <a:tabLst>
                <a:tab pos="361950" algn="l"/>
              </a:tabLst>
              <a:defRPr sz="2800">
                <a:solidFill>
                  <a:schemeClr val="tx1"/>
                </a:solidFill>
                <a:latin typeface="Arial" panose="020B0604020202020204" pitchFamily="34" charset="0"/>
              </a:defRPr>
            </a:lvl2pPr>
            <a:lvl3pPr marL="1143000" indent="-228600">
              <a:spcBef>
                <a:spcPct val="20000"/>
              </a:spcBef>
              <a:buChar char="•"/>
              <a:tabLst>
                <a:tab pos="361950" algn="l"/>
              </a:tabLst>
              <a:defRPr sz="2400">
                <a:solidFill>
                  <a:schemeClr val="tx1"/>
                </a:solidFill>
                <a:latin typeface="Arial" panose="020B0604020202020204" pitchFamily="34" charset="0"/>
              </a:defRPr>
            </a:lvl3pPr>
            <a:lvl4pPr marL="1600200" indent="-228600">
              <a:spcBef>
                <a:spcPct val="20000"/>
              </a:spcBef>
              <a:buChar char="–"/>
              <a:tabLst>
                <a:tab pos="361950" algn="l"/>
              </a:tabLst>
              <a:defRPr sz="2000">
                <a:solidFill>
                  <a:schemeClr val="tx1"/>
                </a:solidFill>
                <a:latin typeface="Arial" panose="020B0604020202020204" pitchFamily="34" charset="0"/>
              </a:defRPr>
            </a:lvl4pPr>
            <a:lvl5pPr marL="2057400" indent="-228600">
              <a:spcBef>
                <a:spcPct val="20000"/>
              </a:spcBef>
              <a:buChar char="»"/>
              <a:tabLst>
                <a:tab pos="361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Are performed</a:t>
            </a:r>
          </a:p>
          <a:p>
            <a:pPr algn="just" eaLnBrk="1" hangingPunct="1">
              <a:spcBef>
                <a:spcPct val="0"/>
              </a:spcBef>
              <a:buFontTx/>
              <a:buNone/>
            </a:pPr>
            <a:endParaRPr lang="en-US" altLang="cs-CZ" sz="2400"/>
          </a:p>
          <a:p>
            <a:pPr algn="just" eaLnBrk="1" hangingPunct="1">
              <a:spcBef>
                <a:spcPct val="0"/>
              </a:spcBef>
            </a:pPr>
            <a:r>
              <a:rPr lang="en-US" altLang="cs-CZ" sz="2400"/>
              <a:t>for establishing main disease, cause of death, complications and therapeutic procedures</a:t>
            </a:r>
          </a:p>
          <a:p>
            <a:pPr algn="just" eaLnBrk="1" hangingPunct="1">
              <a:spcBef>
                <a:spcPct val="0"/>
              </a:spcBef>
            </a:pPr>
            <a:r>
              <a:rPr lang="en-US" altLang="cs-CZ" sz="2400"/>
              <a:t>for establishing cause of death and elucidation of circumstances important from the point of view of health care (sudden death, unnatural death)</a:t>
            </a:r>
          </a:p>
          <a:p>
            <a:pPr algn="just" eaLnBrk="1" hangingPunct="1">
              <a:spcBef>
                <a:spcPct val="0"/>
              </a:spcBef>
            </a:pPr>
            <a:r>
              <a:rPr lang="en-US" altLang="cs-CZ" sz="2400"/>
              <a:t>for scientific and education reasons</a:t>
            </a:r>
          </a:p>
          <a:p>
            <a:pPr algn="just" eaLnBrk="1" hangingPunct="1">
              <a:spcBef>
                <a:spcPct val="0"/>
              </a:spcBef>
            </a:pPr>
            <a:r>
              <a:rPr lang="en-US" altLang="cs-CZ" sz="2400"/>
              <a:t>when suspicion of criminal act led to the death*</a:t>
            </a:r>
          </a:p>
        </p:txBody>
      </p:sp>
      <p:sp>
        <p:nvSpPr>
          <p:cNvPr id="83973" name="Text Box 7">
            <a:extLst>
              <a:ext uri="{FF2B5EF4-FFF2-40B4-BE49-F238E27FC236}">
                <a16:creationId xmlns:a16="http://schemas.microsoft.com/office/drawing/2014/main" id="{544CCD66-E03B-AADE-80C5-2C3546AE54C8}"/>
              </a:ext>
            </a:extLst>
          </p:cNvPr>
          <p:cNvSpPr txBox="1">
            <a:spLocks noChangeArrowheads="1"/>
          </p:cNvSpPr>
          <p:nvPr/>
        </p:nvSpPr>
        <p:spPr bwMode="auto">
          <a:xfrm>
            <a:off x="1298575" y="5422900"/>
            <a:ext cx="654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t>*so called „forensic autopsies“ according to §115 of penal code</a:t>
            </a:r>
            <a:endParaRPr lang="en-US" altLang="cs-CZ"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a:extLst>
              <a:ext uri="{FF2B5EF4-FFF2-40B4-BE49-F238E27FC236}">
                <a16:creationId xmlns:a16="http://schemas.microsoft.com/office/drawing/2014/main" id="{FA86C191-1B74-DE6A-EBD3-4654439A8905}"/>
              </a:ext>
            </a:extLst>
          </p:cNvPr>
          <p:cNvSpPr txBox="1">
            <a:spLocks noChangeArrowheads="1"/>
          </p:cNvSpPr>
          <p:nvPr/>
        </p:nvSpPr>
        <p:spPr bwMode="auto">
          <a:xfrm>
            <a:off x="687388" y="2470150"/>
            <a:ext cx="7769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tabLst>
                <a:tab pos="533400" algn="l"/>
              </a:tabLst>
              <a:defRPr sz="3200">
                <a:solidFill>
                  <a:schemeClr val="tx1"/>
                </a:solidFill>
                <a:latin typeface="Arial" panose="020B0604020202020204" pitchFamily="34" charset="0"/>
              </a:defRPr>
            </a:lvl1pPr>
            <a:lvl2pPr marL="742950" indent="-285750">
              <a:spcBef>
                <a:spcPct val="20000"/>
              </a:spcBef>
              <a:buChar char="–"/>
              <a:tabLst>
                <a:tab pos="533400" algn="l"/>
              </a:tabLst>
              <a:defRPr sz="2800">
                <a:solidFill>
                  <a:schemeClr val="tx1"/>
                </a:solidFill>
                <a:latin typeface="Arial" panose="020B0604020202020204" pitchFamily="34" charset="0"/>
              </a:defRPr>
            </a:lvl2pPr>
            <a:lvl3pPr marL="1143000" indent="-228600">
              <a:spcBef>
                <a:spcPct val="20000"/>
              </a:spcBef>
              <a:buChar char="•"/>
              <a:tabLst>
                <a:tab pos="533400" algn="l"/>
              </a:tabLst>
              <a:defRPr sz="2400">
                <a:solidFill>
                  <a:schemeClr val="tx1"/>
                </a:solidFill>
                <a:latin typeface="Arial" panose="020B0604020202020204" pitchFamily="34" charset="0"/>
              </a:defRPr>
            </a:lvl3pPr>
            <a:lvl4pPr marL="1600200" indent="-228600">
              <a:spcBef>
                <a:spcPct val="20000"/>
              </a:spcBef>
              <a:buChar char="–"/>
              <a:tabLst>
                <a:tab pos="533400" algn="l"/>
              </a:tabLst>
              <a:defRPr sz="2000">
                <a:solidFill>
                  <a:schemeClr val="tx1"/>
                </a:solidFill>
                <a:latin typeface="Arial" panose="020B0604020202020204" pitchFamily="34" charset="0"/>
              </a:defRPr>
            </a:lvl4pPr>
            <a:lvl5pPr marL="2057400" indent="-228600">
              <a:spcBef>
                <a:spcPct val="20000"/>
              </a:spcBef>
              <a:buChar char="»"/>
              <a:tabLst>
                <a:tab pos="533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Forensic medicine department make autopsies in cases</a:t>
            </a:r>
          </a:p>
          <a:p>
            <a:pPr algn="just" eaLnBrk="1" hangingPunct="1">
              <a:spcBef>
                <a:spcPct val="0"/>
              </a:spcBef>
            </a:pPr>
            <a:r>
              <a:rPr lang="en-US" altLang="cs-CZ" sz="2400"/>
              <a:t>of natural death of persons out of hospital (from the „street“) and from hospital before the admission of the patient to the hospital</a:t>
            </a:r>
          </a:p>
          <a:p>
            <a:pPr algn="just" eaLnBrk="1" hangingPunct="1">
              <a:spcBef>
                <a:spcPct val="0"/>
              </a:spcBef>
            </a:pPr>
            <a:r>
              <a:rPr lang="en-US" altLang="cs-CZ" sz="2400"/>
              <a:t>violent death </a:t>
            </a:r>
          </a:p>
        </p:txBody>
      </p:sp>
      <p:sp>
        <p:nvSpPr>
          <p:cNvPr id="121861" name="Rectangle 5">
            <a:extLst>
              <a:ext uri="{FF2B5EF4-FFF2-40B4-BE49-F238E27FC236}">
                <a16:creationId xmlns:a16="http://schemas.microsoft.com/office/drawing/2014/main" id="{AEB01139-425C-E482-947D-AA52D1963A0A}"/>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cs-CZ" sz="3200" b="1">
                <a:solidFill>
                  <a:schemeClr val="tx2"/>
                </a:solidFill>
                <a:effectLst>
                  <a:outerShdw blurRad="38100" dist="38100" dir="2700000" algn="tl">
                    <a:srgbClr val="FFFFFF"/>
                  </a:outerShdw>
                </a:effectLst>
                <a:latin typeface="Arial" charset="0"/>
              </a:rPr>
              <a:t>Autopsies</a:t>
            </a:r>
            <a:endParaRPr lang="en-US" sz="3200" b="1">
              <a:solidFill>
                <a:schemeClr val="tx2"/>
              </a:solidFill>
              <a:effectLst>
                <a:outerShdw blurRad="38100" dist="38100" dir="2700000" algn="tl">
                  <a:srgbClr val="FFFFFF"/>
                </a:outerShdw>
              </a:effectLst>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extLst>
              <a:ext uri="{FF2B5EF4-FFF2-40B4-BE49-F238E27FC236}">
                <a16:creationId xmlns:a16="http://schemas.microsoft.com/office/drawing/2014/main" id="{3EAABA83-770A-C6CB-A675-9D195D5F0F26}"/>
              </a:ext>
            </a:extLst>
          </p:cNvPr>
          <p:cNvSpPr>
            <a:spLocks noGrp="1" noChangeArrowheads="1"/>
          </p:cNvSpPr>
          <p:nvPr>
            <p:ph type="title"/>
          </p:nvPr>
        </p:nvSpPr>
        <p:spPr/>
        <p:txBody>
          <a:bodyPr/>
          <a:lstStyle/>
          <a:p>
            <a:pPr eaLnBrk="1" hangingPunct="1">
              <a:defRPr/>
            </a:pPr>
            <a:r>
              <a:rPr lang="cs-CZ" sz="3200" b="1">
                <a:solidFill>
                  <a:schemeClr val="tx1"/>
                </a:solidFill>
                <a:effectLst>
                  <a:outerShdw blurRad="38100" dist="38100" dir="2700000" algn="tl">
                    <a:srgbClr val="FFFFFF"/>
                  </a:outerShdw>
                </a:effectLst>
              </a:rPr>
              <a:t>Autopsies</a:t>
            </a:r>
            <a:endParaRPr lang="en-US" sz="3200" b="1">
              <a:solidFill>
                <a:schemeClr val="tx1"/>
              </a:solidFill>
              <a:effectLst>
                <a:outerShdw blurRad="38100" dist="38100" dir="2700000" algn="tl">
                  <a:srgbClr val="FFFFFF"/>
                </a:outerShdw>
              </a:effectLst>
            </a:endParaRPr>
          </a:p>
        </p:txBody>
      </p:sp>
      <p:sp>
        <p:nvSpPr>
          <p:cNvPr id="88067" name="Text Box 5">
            <a:extLst>
              <a:ext uri="{FF2B5EF4-FFF2-40B4-BE49-F238E27FC236}">
                <a16:creationId xmlns:a16="http://schemas.microsoft.com/office/drawing/2014/main" id="{F42D7682-C5EF-8E6D-308D-C7F742A26375}"/>
              </a:ext>
            </a:extLst>
          </p:cNvPr>
          <p:cNvSpPr txBox="1">
            <a:spLocks noChangeArrowheads="1"/>
          </p:cNvSpPr>
          <p:nvPr/>
        </p:nvSpPr>
        <p:spPr bwMode="auto">
          <a:xfrm>
            <a:off x="5302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88068" name="Text Box 6">
            <a:extLst>
              <a:ext uri="{FF2B5EF4-FFF2-40B4-BE49-F238E27FC236}">
                <a16:creationId xmlns:a16="http://schemas.microsoft.com/office/drawing/2014/main" id="{6947D27F-3E4C-EB80-F28D-389AEEFDD038}"/>
              </a:ext>
            </a:extLst>
          </p:cNvPr>
          <p:cNvSpPr txBox="1">
            <a:spLocks noChangeArrowheads="1"/>
          </p:cNvSpPr>
          <p:nvPr/>
        </p:nvSpPr>
        <p:spPr bwMode="auto">
          <a:xfrm>
            <a:off x="593725" y="1360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88069" name="Text Box 8">
            <a:extLst>
              <a:ext uri="{FF2B5EF4-FFF2-40B4-BE49-F238E27FC236}">
                <a16:creationId xmlns:a16="http://schemas.microsoft.com/office/drawing/2014/main" id="{7736C6B9-8D5B-BA84-C500-5F50EEFAEADE}"/>
              </a:ext>
            </a:extLst>
          </p:cNvPr>
          <p:cNvSpPr txBox="1">
            <a:spLocks noChangeArrowheads="1"/>
          </p:cNvSpPr>
          <p:nvPr/>
        </p:nvSpPr>
        <p:spPr bwMode="auto">
          <a:xfrm>
            <a:off x="646113" y="1541463"/>
            <a:ext cx="78517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tabLst>
                <a:tab pos="361950" algn="l"/>
              </a:tabLst>
              <a:defRPr sz="3200">
                <a:solidFill>
                  <a:schemeClr val="tx1"/>
                </a:solidFill>
                <a:latin typeface="Arial" panose="020B0604020202020204" pitchFamily="34" charset="0"/>
              </a:defRPr>
            </a:lvl1pPr>
            <a:lvl2pPr marL="742950" indent="-285750">
              <a:spcBef>
                <a:spcPct val="20000"/>
              </a:spcBef>
              <a:buChar char="–"/>
              <a:tabLst>
                <a:tab pos="361950" algn="l"/>
              </a:tabLst>
              <a:defRPr sz="2800">
                <a:solidFill>
                  <a:schemeClr val="tx1"/>
                </a:solidFill>
                <a:latin typeface="Arial" panose="020B0604020202020204" pitchFamily="34" charset="0"/>
              </a:defRPr>
            </a:lvl2pPr>
            <a:lvl3pPr marL="1143000" indent="-228600">
              <a:spcBef>
                <a:spcPct val="20000"/>
              </a:spcBef>
              <a:buChar char="•"/>
              <a:tabLst>
                <a:tab pos="361950" algn="l"/>
              </a:tabLst>
              <a:defRPr sz="2400">
                <a:solidFill>
                  <a:schemeClr val="tx1"/>
                </a:solidFill>
                <a:latin typeface="Arial" panose="020B0604020202020204" pitchFamily="34" charset="0"/>
              </a:defRPr>
            </a:lvl3pPr>
            <a:lvl4pPr marL="1600200" indent="-228600">
              <a:spcBef>
                <a:spcPct val="20000"/>
              </a:spcBef>
              <a:buChar char="–"/>
              <a:tabLst>
                <a:tab pos="361950" algn="l"/>
              </a:tabLst>
              <a:defRPr sz="2000">
                <a:solidFill>
                  <a:schemeClr val="tx1"/>
                </a:solidFill>
                <a:latin typeface="Arial" panose="020B0604020202020204" pitchFamily="34" charset="0"/>
              </a:defRPr>
            </a:lvl4pPr>
            <a:lvl5pPr marL="2057400" indent="-228600">
              <a:spcBef>
                <a:spcPct val="20000"/>
              </a:spcBef>
              <a:buChar char="»"/>
              <a:tabLst>
                <a:tab pos="361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1950" algn="l"/>
              </a:tabLst>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a:t>	</a:t>
            </a:r>
            <a:r>
              <a:rPr lang="en-US" altLang="cs-CZ" sz="2400"/>
              <a:t>The autopsy</a:t>
            </a:r>
            <a:r>
              <a:rPr lang="cs-CZ" altLang="cs-CZ" sz="2400"/>
              <a:t> has to be</a:t>
            </a:r>
            <a:r>
              <a:rPr lang="en-US" altLang="cs-CZ" sz="2400"/>
              <a:t> performed</a:t>
            </a:r>
            <a:r>
              <a:rPr lang="cs-CZ" altLang="cs-CZ" sz="2400"/>
              <a:t> (the Law Act </a:t>
            </a:r>
            <a:r>
              <a:rPr lang="cs-CZ" altLang="cs-CZ" sz="2400" b="1"/>
              <a:t>372/2011</a:t>
            </a:r>
            <a:r>
              <a:rPr lang="cs-CZ" altLang="cs-CZ" sz="2400"/>
              <a:t>):</a:t>
            </a:r>
          </a:p>
          <a:p>
            <a:pPr algn="just" eaLnBrk="1" hangingPunct="1">
              <a:spcBef>
                <a:spcPct val="0"/>
              </a:spcBef>
              <a:buFontTx/>
              <a:buNone/>
            </a:pPr>
            <a:endParaRPr lang="cs-CZ" altLang="cs-CZ" sz="2400"/>
          </a:p>
          <a:p>
            <a:pPr algn="just" eaLnBrk="1" hangingPunct="1">
              <a:spcBef>
                <a:spcPct val="0"/>
              </a:spcBef>
            </a:pPr>
            <a:r>
              <a:rPr lang="cs-CZ" altLang="cs-CZ" sz="2400"/>
              <a:t>when the cause of death is unknown or not certain</a:t>
            </a:r>
          </a:p>
          <a:p>
            <a:pPr algn="just" eaLnBrk="1" hangingPunct="1">
              <a:spcBef>
                <a:spcPct val="0"/>
              </a:spcBef>
            </a:pPr>
            <a:r>
              <a:rPr lang="cs-CZ" altLang="cs-CZ" sz="2400"/>
              <a:t>in any cases of unnatural death</a:t>
            </a:r>
          </a:p>
          <a:p>
            <a:pPr algn="just" eaLnBrk="1" hangingPunct="1">
              <a:spcBef>
                <a:spcPct val="0"/>
              </a:spcBef>
            </a:pPr>
            <a:r>
              <a:rPr lang="cs-CZ" altLang="cs-CZ" sz="2400"/>
              <a:t>industrial intoxications or injury due working accident</a:t>
            </a:r>
          </a:p>
          <a:p>
            <a:pPr algn="just" eaLnBrk="1" hangingPunct="1">
              <a:spcBef>
                <a:spcPct val="0"/>
              </a:spcBef>
              <a:buFontTx/>
              <a:buNone/>
            </a:pPr>
            <a:r>
              <a:rPr lang="cs-CZ" altLang="cs-CZ" sz="2400"/>
              <a:t>	or suspicion that it led to the death</a:t>
            </a:r>
          </a:p>
          <a:p>
            <a:pPr algn="just" eaLnBrk="1" hangingPunct="1">
              <a:spcBef>
                <a:spcPct val="0"/>
              </a:spcBef>
            </a:pPr>
            <a:r>
              <a:rPr lang="cs-CZ" altLang="cs-CZ" sz="2400"/>
              <a:t>death in the custody or in prison</a:t>
            </a:r>
          </a:p>
          <a:p>
            <a:pPr algn="just" eaLnBrk="1" hangingPunct="1">
              <a:spcBef>
                <a:spcPct val="0"/>
              </a:spcBef>
            </a:pPr>
            <a:r>
              <a:rPr lang="cs-CZ" altLang="cs-CZ" sz="2400"/>
              <a:t>in suspicion</a:t>
            </a:r>
            <a:r>
              <a:rPr lang="en-US" altLang="cs-CZ" sz="2400"/>
              <a:t> </a:t>
            </a:r>
            <a:r>
              <a:rPr lang="cs-CZ" altLang="cs-CZ" sz="2400"/>
              <a:t>that incorrect therapeutic procedures caused the death</a:t>
            </a:r>
            <a:endParaRPr lang="en-US" altLang="cs-CZ"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a:extLst>
              <a:ext uri="{FF2B5EF4-FFF2-40B4-BE49-F238E27FC236}">
                <a16:creationId xmlns:a16="http://schemas.microsoft.com/office/drawing/2014/main" id="{9EE250A2-AAEF-81D0-8F0B-47545A2347EC}"/>
              </a:ext>
            </a:extLst>
          </p:cNvPr>
          <p:cNvSpPr>
            <a:spLocks noGrp="1" noChangeArrowheads="1"/>
          </p:cNvSpPr>
          <p:nvPr>
            <p:ph type="title"/>
          </p:nvPr>
        </p:nvSpPr>
        <p:spPr/>
        <p:txBody>
          <a:bodyPr/>
          <a:lstStyle/>
          <a:p>
            <a:pPr eaLnBrk="1" hangingPunct="1">
              <a:defRPr/>
            </a:pPr>
            <a:r>
              <a:rPr lang="cs-CZ" sz="3200" b="1">
                <a:effectLst>
                  <a:outerShdw blurRad="38100" dist="38100" dir="2700000" algn="tl">
                    <a:srgbClr val="FFFFFF"/>
                  </a:outerShdw>
                </a:effectLst>
              </a:rPr>
              <a:t>Education in Forensic Medicine</a:t>
            </a:r>
            <a:endParaRPr lang="en-US" sz="3200" b="1">
              <a:effectLst>
                <a:outerShdw blurRad="38100" dist="38100" dir="2700000" algn="tl">
                  <a:srgbClr val="FFFFFF"/>
                </a:outerShdw>
              </a:effectLst>
            </a:endParaRPr>
          </a:p>
        </p:txBody>
      </p:sp>
      <p:sp>
        <p:nvSpPr>
          <p:cNvPr id="90115" name="Text Box 5">
            <a:extLst>
              <a:ext uri="{FF2B5EF4-FFF2-40B4-BE49-F238E27FC236}">
                <a16:creationId xmlns:a16="http://schemas.microsoft.com/office/drawing/2014/main" id="{533CED3B-24C1-3179-F867-5540A4E823EA}"/>
              </a:ext>
            </a:extLst>
          </p:cNvPr>
          <p:cNvSpPr txBox="1">
            <a:spLocks noChangeArrowheads="1"/>
          </p:cNvSpPr>
          <p:nvPr/>
        </p:nvSpPr>
        <p:spPr bwMode="auto">
          <a:xfrm>
            <a:off x="254000" y="1550988"/>
            <a:ext cx="625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cs-CZ" sz="2400"/>
              <a:t>Institute for </a:t>
            </a:r>
            <a:r>
              <a:rPr lang="cs-CZ" altLang="cs-CZ" sz="2400"/>
              <a:t>P</a:t>
            </a:r>
            <a:r>
              <a:rPr lang="en-US" altLang="cs-CZ" sz="2400"/>
              <a:t>ostgraduate </a:t>
            </a:r>
            <a:r>
              <a:rPr lang="cs-CZ" altLang="cs-CZ" sz="2400"/>
              <a:t>M</a:t>
            </a:r>
            <a:r>
              <a:rPr lang="en-US" altLang="cs-CZ" sz="2400"/>
              <a:t>edical </a:t>
            </a:r>
            <a:r>
              <a:rPr lang="cs-CZ" altLang="cs-CZ" sz="2400"/>
              <a:t>E</a:t>
            </a:r>
            <a:r>
              <a:rPr lang="en-US" altLang="cs-CZ" sz="2400"/>
              <a:t>ducation </a:t>
            </a:r>
          </a:p>
        </p:txBody>
      </p:sp>
      <p:sp>
        <p:nvSpPr>
          <p:cNvPr id="90116" name="Text Box 6">
            <a:extLst>
              <a:ext uri="{FF2B5EF4-FFF2-40B4-BE49-F238E27FC236}">
                <a16:creationId xmlns:a16="http://schemas.microsoft.com/office/drawing/2014/main" id="{67376DC3-E1AE-C6DC-9C60-C4342E339F4B}"/>
              </a:ext>
            </a:extLst>
          </p:cNvPr>
          <p:cNvSpPr txBox="1">
            <a:spLocks noChangeArrowheads="1"/>
          </p:cNvSpPr>
          <p:nvPr/>
        </p:nvSpPr>
        <p:spPr bwMode="auto">
          <a:xfrm>
            <a:off x="282575" y="2470150"/>
            <a:ext cx="80549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a:t>The board examination in </a:t>
            </a:r>
          </a:p>
          <a:p>
            <a:pPr algn="just" eaLnBrk="1" hangingPunct="1">
              <a:spcBef>
                <a:spcPct val="0"/>
              </a:spcBef>
              <a:buFontTx/>
              <a:buNone/>
            </a:pPr>
            <a:endParaRPr lang="cs-CZ" altLang="cs-CZ" sz="2400"/>
          </a:p>
          <a:p>
            <a:pPr algn="just" eaLnBrk="1" hangingPunct="1">
              <a:spcBef>
                <a:spcPct val="0"/>
              </a:spcBef>
            </a:pPr>
            <a:r>
              <a:rPr lang="cs-CZ" altLang="cs-CZ" sz="2400"/>
              <a:t>anatomical pathology (after 2 years of work)</a:t>
            </a:r>
          </a:p>
          <a:p>
            <a:pPr algn="just" eaLnBrk="1" hangingPunct="1">
              <a:spcBef>
                <a:spcPct val="0"/>
              </a:spcBef>
            </a:pPr>
            <a:r>
              <a:rPr lang="cs-CZ" altLang="cs-CZ" sz="2400"/>
              <a:t>forensic medicine (after 3 years of work in the forensic medicine department)</a:t>
            </a:r>
            <a:endParaRPr lang="en-US" altLang="cs-CZ" sz="2400"/>
          </a:p>
        </p:txBody>
      </p:sp>
      <p:sp>
        <p:nvSpPr>
          <p:cNvPr id="90117" name="Text Box 7">
            <a:extLst>
              <a:ext uri="{FF2B5EF4-FFF2-40B4-BE49-F238E27FC236}">
                <a16:creationId xmlns:a16="http://schemas.microsoft.com/office/drawing/2014/main" id="{F8E51FDE-9686-9E60-8A08-BEFFC8154C59}"/>
              </a:ext>
            </a:extLst>
          </p:cNvPr>
          <p:cNvSpPr txBox="1">
            <a:spLocks noChangeArrowheads="1"/>
          </p:cNvSpPr>
          <p:nvPr/>
        </p:nvSpPr>
        <p:spPr bwMode="auto">
          <a:xfrm>
            <a:off x="409575" y="4725988"/>
            <a:ext cx="5561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a:t>Scientific grade:</a:t>
            </a:r>
          </a:p>
          <a:p>
            <a:pPr algn="just" eaLnBrk="1" hangingPunct="1">
              <a:spcBef>
                <a:spcPct val="0"/>
              </a:spcBef>
              <a:buFontTx/>
              <a:buNone/>
            </a:pPr>
            <a:r>
              <a:rPr lang="cs-CZ" altLang="cs-CZ" sz="2400"/>
              <a:t>PhD in pathology and forensic medicine</a:t>
            </a:r>
            <a:endParaRPr lang="en-US" altLang="cs-CZ"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91E0EA85-3C0F-D4BA-7773-6A74177FEF48}"/>
              </a:ext>
            </a:extLst>
          </p:cNvPr>
          <p:cNvSpPr>
            <a:spLocks noGrp="1" noChangeArrowheads="1"/>
          </p:cNvSpPr>
          <p:nvPr>
            <p:ph type="title"/>
          </p:nvPr>
        </p:nvSpPr>
        <p:spPr>
          <a:xfrm>
            <a:off x="1282700" y="401638"/>
            <a:ext cx="6578600" cy="850900"/>
          </a:xfrm>
        </p:spPr>
        <p:txBody>
          <a:bodyPr/>
          <a:lstStyle/>
          <a:p>
            <a:pPr eaLnBrk="1" hangingPunct="1"/>
            <a:r>
              <a:rPr lang="cs-CZ" altLang="cs-CZ" sz="3200"/>
              <a:t>Research and science</a:t>
            </a:r>
            <a:endParaRPr lang="en-US" altLang="cs-CZ" sz="3200"/>
          </a:p>
        </p:txBody>
      </p:sp>
      <p:sp>
        <p:nvSpPr>
          <p:cNvPr id="92163" name="Text Box 5">
            <a:extLst>
              <a:ext uri="{FF2B5EF4-FFF2-40B4-BE49-F238E27FC236}">
                <a16:creationId xmlns:a16="http://schemas.microsoft.com/office/drawing/2014/main" id="{59153E73-A4B6-E813-BF0E-D6726D91DB18}"/>
              </a:ext>
            </a:extLst>
          </p:cNvPr>
          <p:cNvSpPr txBox="1">
            <a:spLocks noChangeArrowheads="1"/>
          </p:cNvSpPr>
          <p:nvPr/>
        </p:nvSpPr>
        <p:spPr bwMode="auto">
          <a:xfrm>
            <a:off x="239713" y="1601788"/>
            <a:ext cx="85248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0700" indent="-1790700">
              <a:spcBef>
                <a:spcPct val="20000"/>
              </a:spcBef>
              <a:buChar char="•"/>
              <a:tabLst>
                <a:tab pos="1790700" algn="l"/>
              </a:tabLst>
              <a:defRPr sz="3200">
                <a:solidFill>
                  <a:schemeClr val="tx1"/>
                </a:solidFill>
                <a:latin typeface="Arial" panose="020B0604020202020204" pitchFamily="34" charset="0"/>
              </a:defRPr>
            </a:lvl1pPr>
            <a:lvl2pPr marL="742950" indent="-285750">
              <a:spcBef>
                <a:spcPct val="20000"/>
              </a:spcBef>
              <a:buChar char="–"/>
              <a:tabLst>
                <a:tab pos="1790700" algn="l"/>
              </a:tabLst>
              <a:defRPr sz="2800">
                <a:solidFill>
                  <a:schemeClr val="tx1"/>
                </a:solidFill>
                <a:latin typeface="Arial" panose="020B0604020202020204" pitchFamily="34" charset="0"/>
              </a:defRPr>
            </a:lvl2pPr>
            <a:lvl3pPr marL="1143000" indent="-228600">
              <a:spcBef>
                <a:spcPct val="20000"/>
              </a:spcBef>
              <a:buChar char="•"/>
              <a:tabLst>
                <a:tab pos="1790700" algn="l"/>
              </a:tabLst>
              <a:defRPr sz="2400">
                <a:solidFill>
                  <a:schemeClr val="tx1"/>
                </a:solidFill>
                <a:latin typeface="Arial" panose="020B0604020202020204" pitchFamily="34" charset="0"/>
              </a:defRPr>
            </a:lvl3pPr>
            <a:lvl4pPr marL="1600200" indent="-228600">
              <a:spcBef>
                <a:spcPct val="20000"/>
              </a:spcBef>
              <a:buChar char="–"/>
              <a:tabLst>
                <a:tab pos="1790700" algn="l"/>
              </a:tabLst>
              <a:defRPr sz="2000">
                <a:solidFill>
                  <a:schemeClr val="tx1"/>
                </a:solidFill>
                <a:latin typeface="Arial" panose="020B0604020202020204" pitchFamily="34" charset="0"/>
              </a:defRPr>
            </a:lvl4pPr>
            <a:lvl5pPr marL="2057400" indent="-228600">
              <a:spcBef>
                <a:spcPct val="20000"/>
              </a:spcBef>
              <a:buChar char="»"/>
              <a:tabLst>
                <a:tab pos="17907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907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907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907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90700" algn="l"/>
              </a:tabLst>
              <a:defRPr sz="2000">
                <a:solidFill>
                  <a:schemeClr val="tx1"/>
                </a:solidFill>
                <a:latin typeface="Arial" panose="020B0604020202020204" pitchFamily="34" charset="0"/>
              </a:defRPr>
            </a:lvl9pPr>
          </a:lstStyle>
          <a:p>
            <a:pPr algn="just" eaLnBrk="1" hangingPunct="1">
              <a:spcBef>
                <a:spcPct val="0"/>
              </a:spcBef>
              <a:buFontTx/>
              <a:buNone/>
            </a:pPr>
            <a:r>
              <a:rPr lang="en-US" altLang="cs-CZ" sz="2400"/>
              <a:t>Toxicology:	introducing of new analytical methods, participation in governmental projects against illicit drugs</a:t>
            </a:r>
          </a:p>
          <a:p>
            <a:pPr algn="just" eaLnBrk="1" hangingPunct="1">
              <a:spcBef>
                <a:spcPct val="0"/>
              </a:spcBef>
              <a:buFontTx/>
              <a:buNone/>
            </a:pPr>
            <a:r>
              <a:rPr lang="en-US" altLang="cs-CZ" sz="2400"/>
              <a:t>Forensic pathology:</a:t>
            </a:r>
          </a:p>
          <a:p>
            <a:pPr algn="just" eaLnBrk="1" hangingPunct="1">
              <a:spcBef>
                <a:spcPct val="0"/>
              </a:spcBef>
              <a:buFontTx/>
              <a:buNone/>
            </a:pPr>
            <a:r>
              <a:rPr lang="en-US" altLang="cs-CZ" sz="2400"/>
              <a:t>	study of adhesive molecules as the marker of wound timing</a:t>
            </a:r>
          </a:p>
          <a:p>
            <a:pPr algn="just" eaLnBrk="1" hangingPunct="1">
              <a:spcBef>
                <a:spcPct val="0"/>
              </a:spcBef>
              <a:buFontTx/>
              <a:buNone/>
            </a:pPr>
            <a:r>
              <a:rPr lang="en-US" altLang="cs-CZ" sz="2400"/>
              <a:t>	neurohistochemistry</a:t>
            </a:r>
          </a:p>
          <a:p>
            <a:pPr algn="just" eaLnBrk="1" hangingPunct="1">
              <a:spcBef>
                <a:spcPct val="0"/>
              </a:spcBef>
              <a:buFontTx/>
              <a:buNone/>
            </a:pPr>
            <a:r>
              <a:rPr lang="en-US" altLang="cs-CZ" sz="2400"/>
              <a:t>	study of action of drug of abuse on myocardial metalloproteinase</a:t>
            </a:r>
            <a:r>
              <a:rPr lang="cs-CZ" altLang="cs-CZ" sz="2400"/>
              <a:t>s</a:t>
            </a:r>
            <a:endParaRPr lang="en-US" altLang="cs-CZ" sz="2400"/>
          </a:p>
          <a:p>
            <a:pPr algn="just" eaLnBrk="1" hangingPunct="1">
              <a:spcBef>
                <a:spcPct val="0"/>
              </a:spcBef>
              <a:buFontTx/>
              <a:buNone/>
            </a:pPr>
            <a:r>
              <a:rPr lang="en-US" altLang="cs-CZ" sz="2400"/>
              <a:t>Molecular biology:</a:t>
            </a:r>
          </a:p>
          <a:p>
            <a:pPr algn="just" eaLnBrk="1" hangingPunct="1">
              <a:spcBef>
                <a:spcPct val="0"/>
              </a:spcBef>
              <a:buFontTx/>
              <a:buNone/>
            </a:pPr>
            <a:r>
              <a:rPr lang="en-US" altLang="cs-CZ" sz="2400"/>
              <a:t>	paternity</a:t>
            </a:r>
          </a:p>
          <a:p>
            <a:pPr algn="just" eaLnBrk="1" hangingPunct="1">
              <a:spcBef>
                <a:spcPct val="0"/>
              </a:spcBef>
              <a:buFontTx/>
              <a:buNone/>
            </a:pPr>
            <a:r>
              <a:rPr lang="en-US" altLang="cs-CZ" sz="2400"/>
              <a:t>Identification:	age estimation, forensic odontology</a:t>
            </a:r>
          </a:p>
          <a:p>
            <a:pPr algn="just" eaLnBrk="1" hangingPunct="1">
              <a:spcBef>
                <a:spcPct val="0"/>
              </a:spcBef>
              <a:buFontTx/>
              <a:buNone/>
            </a:pPr>
            <a:r>
              <a:rPr lang="en-US" altLang="cs-CZ" sz="240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a:extLst>
              <a:ext uri="{FF2B5EF4-FFF2-40B4-BE49-F238E27FC236}">
                <a16:creationId xmlns:a16="http://schemas.microsoft.com/office/drawing/2014/main" id="{2AB206D9-2436-23C8-499A-F6D5A6354B58}"/>
              </a:ext>
            </a:extLst>
          </p:cNvPr>
          <p:cNvSpPr>
            <a:spLocks noGrp="1" noChangeArrowheads="1"/>
          </p:cNvSpPr>
          <p:nvPr>
            <p:ph type="title"/>
          </p:nvPr>
        </p:nvSpPr>
        <p:spPr/>
        <p:txBody>
          <a:bodyPr/>
          <a:lstStyle/>
          <a:p>
            <a:pPr eaLnBrk="1" hangingPunct="1">
              <a:defRPr/>
            </a:pPr>
            <a:r>
              <a:rPr lang="cs-CZ" sz="3200" b="1">
                <a:effectLst>
                  <a:outerShdw blurRad="38100" dist="38100" dir="2700000" algn="tl">
                    <a:srgbClr val="FFFFFF"/>
                  </a:outerShdw>
                </a:effectLst>
              </a:rPr>
              <a:t>Scientific society</a:t>
            </a:r>
            <a:endParaRPr lang="en-US" sz="3200" b="1">
              <a:effectLst>
                <a:outerShdw blurRad="38100" dist="38100" dir="2700000" algn="tl">
                  <a:srgbClr val="FFFFFF"/>
                </a:outerShdw>
              </a:effectLst>
            </a:endParaRPr>
          </a:p>
        </p:txBody>
      </p:sp>
      <p:sp>
        <p:nvSpPr>
          <p:cNvPr id="94211" name="Text Box 5">
            <a:extLst>
              <a:ext uri="{FF2B5EF4-FFF2-40B4-BE49-F238E27FC236}">
                <a16:creationId xmlns:a16="http://schemas.microsoft.com/office/drawing/2014/main" id="{FE6EB893-8BBE-5F64-0E2B-45D549D46D51}"/>
              </a:ext>
            </a:extLst>
          </p:cNvPr>
          <p:cNvSpPr txBox="1">
            <a:spLocks noChangeArrowheads="1"/>
          </p:cNvSpPr>
          <p:nvPr/>
        </p:nvSpPr>
        <p:spPr bwMode="auto">
          <a:xfrm>
            <a:off x="669925" y="2008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p>
        </p:txBody>
      </p:sp>
      <p:sp>
        <p:nvSpPr>
          <p:cNvPr id="94212" name="Text Box 6">
            <a:extLst>
              <a:ext uri="{FF2B5EF4-FFF2-40B4-BE49-F238E27FC236}">
                <a16:creationId xmlns:a16="http://schemas.microsoft.com/office/drawing/2014/main" id="{4957C104-2FD9-1E55-1F89-F25BE78EC75B}"/>
              </a:ext>
            </a:extLst>
          </p:cNvPr>
          <p:cNvSpPr txBox="1">
            <a:spLocks noChangeArrowheads="1"/>
          </p:cNvSpPr>
          <p:nvPr/>
        </p:nvSpPr>
        <p:spPr bwMode="auto">
          <a:xfrm>
            <a:off x="327025" y="1652588"/>
            <a:ext cx="7659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t>The Czech Medical Society of Jan Evangelista Purkyně</a:t>
            </a:r>
            <a:endParaRPr lang="en-US" altLang="cs-CZ" sz="2400"/>
          </a:p>
        </p:txBody>
      </p:sp>
      <p:sp>
        <p:nvSpPr>
          <p:cNvPr id="94213" name="Text Box 7">
            <a:extLst>
              <a:ext uri="{FF2B5EF4-FFF2-40B4-BE49-F238E27FC236}">
                <a16:creationId xmlns:a16="http://schemas.microsoft.com/office/drawing/2014/main" id="{8EEEF0E3-D92F-AD95-154B-9A33412AB805}"/>
              </a:ext>
            </a:extLst>
          </p:cNvPr>
          <p:cNvSpPr txBox="1">
            <a:spLocks noChangeArrowheads="1"/>
          </p:cNvSpPr>
          <p:nvPr/>
        </p:nvSpPr>
        <p:spPr bwMode="auto">
          <a:xfrm>
            <a:off x="382588" y="2503488"/>
            <a:ext cx="621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t>Society of Forensic Medicine and Toxikology</a:t>
            </a:r>
            <a:endParaRPr lang="en-US" altLang="cs-CZ"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gotika">
            <a:extLst>
              <a:ext uri="{FF2B5EF4-FFF2-40B4-BE49-F238E27FC236}">
                <a16:creationId xmlns:a16="http://schemas.microsoft.com/office/drawing/2014/main" id="{0469FF84-0F3F-F24F-5A13-05791771695E}"/>
              </a:ext>
            </a:extLst>
          </p:cNvPr>
          <p:cNvPicPr>
            <a:picLocks noChangeAspect="1" noChangeArrowheads="1"/>
          </p:cNvPicPr>
          <p:nvPr/>
        </p:nvPicPr>
        <p:blipFill>
          <a:blip r:embed="rId3">
            <a:lum bright="-48000" contrast="-36000"/>
            <a:extLst>
              <a:ext uri="{28A0092B-C50C-407E-A947-70E740481C1C}">
                <a14:useLocalDpi xmlns:a14="http://schemas.microsoft.com/office/drawing/2010/main" val="0"/>
              </a:ext>
            </a:extLst>
          </a:blip>
          <a:srcRect/>
          <a:stretch>
            <a:fillRect/>
          </a:stretch>
        </p:blipFill>
        <p:spPr bwMode="auto">
          <a:xfrm>
            <a:off x="165100" y="157163"/>
            <a:ext cx="2814638"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a:extLst>
              <a:ext uri="{FF2B5EF4-FFF2-40B4-BE49-F238E27FC236}">
                <a16:creationId xmlns:a16="http://schemas.microsoft.com/office/drawing/2014/main" id="{B6B96695-828C-4F0A-9A48-8477E9260FDD}"/>
              </a:ext>
            </a:extLst>
          </p:cNvPr>
          <p:cNvSpPr txBox="1">
            <a:spLocks noChangeArrowheads="1"/>
          </p:cNvSpPr>
          <p:nvPr/>
        </p:nvSpPr>
        <p:spPr bwMode="auto">
          <a:xfrm>
            <a:off x="322263" y="2325688"/>
            <a:ext cx="4064000" cy="2678112"/>
          </a:xfrm>
          <a:prstGeom prst="rect">
            <a:avLst/>
          </a:prstGeom>
          <a:noFill/>
          <a:ln w="9525">
            <a:noFill/>
            <a:miter lim="800000"/>
            <a:headEnd/>
            <a:tailEnd/>
          </a:ln>
          <a:effectLst/>
        </p:spPr>
        <p:txBody>
          <a:bodyPr>
            <a:spAutoFit/>
          </a:bodyPr>
          <a:lstStyle/>
          <a:p>
            <a:pPr algn="ctr" eaLnBrk="1" hangingPunct="1">
              <a:defRPr/>
            </a:pPr>
            <a:r>
              <a:rPr lang="cs-CZ" b="1" dirty="0">
                <a:effectLst>
                  <a:outerShdw blurRad="38100" dist="38100" dir="2700000" algn="tl">
                    <a:srgbClr val="FFFFFF"/>
                  </a:outerShdw>
                </a:effectLst>
                <a:latin typeface="Arial" charset="0"/>
              </a:rPr>
              <a:t>Early </a:t>
            </a:r>
            <a:r>
              <a:rPr lang="cs-CZ" b="1" dirty="0" err="1">
                <a:effectLst>
                  <a:outerShdw blurRad="38100" dist="38100" dir="2700000" algn="tl">
                    <a:srgbClr val="FFFFFF"/>
                  </a:outerShdw>
                </a:effectLst>
                <a:latin typeface="Arial" charset="0"/>
              </a:rPr>
              <a:t>Middle</a:t>
            </a:r>
            <a:r>
              <a:rPr lang="cs-CZ" b="1" dirty="0">
                <a:effectLst>
                  <a:outerShdw blurRad="38100" dist="38100" dir="2700000" algn="tl">
                    <a:srgbClr val="FFFFFF"/>
                  </a:outerShdw>
                </a:effectLst>
                <a:latin typeface="Arial" charset="0"/>
              </a:rPr>
              <a:t> </a:t>
            </a:r>
            <a:r>
              <a:rPr lang="cs-CZ" b="1" dirty="0" err="1">
                <a:effectLst>
                  <a:outerShdw blurRad="38100" dist="38100" dir="2700000" algn="tl">
                    <a:srgbClr val="FFFFFF"/>
                  </a:outerShdw>
                </a:effectLst>
                <a:latin typeface="Arial" charset="0"/>
              </a:rPr>
              <a:t>Ages</a:t>
            </a:r>
            <a:endParaRPr lang="cs-CZ" b="1" dirty="0">
              <a:effectLst>
                <a:outerShdw blurRad="38100" dist="38100" dir="2700000" algn="tl">
                  <a:srgbClr val="FFFFFF"/>
                </a:outerShdw>
              </a:effectLst>
              <a:latin typeface="Arial" charset="0"/>
            </a:endParaRPr>
          </a:p>
          <a:p>
            <a:pPr algn="ctr" eaLnBrk="1" hangingPunct="1">
              <a:defRPr/>
            </a:pPr>
            <a:endParaRPr lang="cs-CZ" b="1" dirty="0">
              <a:effectLst>
                <a:outerShdw blurRad="38100" dist="38100" dir="2700000" algn="tl">
                  <a:srgbClr val="FFFFFF"/>
                </a:outerShdw>
              </a:effectLst>
              <a:latin typeface="Arial" charset="0"/>
            </a:endParaRPr>
          </a:p>
          <a:p>
            <a:pPr algn="ctr" eaLnBrk="1" hangingPunct="1">
              <a:defRPr/>
            </a:pPr>
            <a:r>
              <a:rPr lang="cs-CZ" b="1" dirty="0">
                <a:effectLst>
                  <a:outerShdw blurRad="38100" dist="38100" dir="2700000" algn="tl">
                    <a:srgbClr val="FFFFFF"/>
                  </a:outerShdw>
                </a:effectLst>
                <a:latin typeface="Arial" charset="0"/>
              </a:rPr>
              <a:t>German </a:t>
            </a:r>
            <a:r>
              <a:rPr lang="cs-CZ" b="1" dirty="0" err="1">
                <a:effectLst>
                  <a:outerShdw blurRad="38100" dist="38100" dir="2700000" algn="tl">
                    <a:srgbClr val="FFFFFF"/>
                  </a:outerShdw>
                </a:effectLst>
                <a:latin typeface="Arial" charset="0"/>
              </a:rPr>
              <a:t>nations</a:t>
            </a:r>
            <a:endParaRPr lang="cs-CZ" b="1" dirty="0">
              <a:effectLst>
                <a:outerShdw blurRad="38100" dist="38100" dir="2700000" algn="tl">
                  <a:srgbClr val="FFFFFF"/>
                </a:outerShdw>
              </a:effectLst>
              <a:latin typeface="Arial" charset="0"/>
            </a:endParaRPr>
          </a:p>
          <a:p>
            <a:pPr algn="ctr" eaLnBrk="1" hangingPunct="1">
              <a:defRPr/>
            </a:pPr>
            <a:r>
              <a:rPr lang="cs-CZ" b="1" dirty="0" err="1">
                <a:effectLst>
                  <a:outerShdw blurRad="38100" dist="38100" dir="2700000" algn="tl">
                    <a:srgbClr val="FFFFFF"/>
                  </a:outerShdw>
                </a:effectLst>
                <a:latin typeface="Arial" charset="0"/>
              </a:rPr>
              <a:t>Regulatons</a:t>
            </a:r>
            <a:r>
              <a:rPr lang="cs-CZ" b="1" dirty="0">
                <a:effectLst>
                  <a:outerShdw blurRad="38100" dist="38100" dir="2700000" algn="tl">
                    <a:srgbClr val="FFFFFF"/>
                  </a:outerShdw>
                </a:effectLst>
                <a:latin typeface="Arial" charset="0"/>
              </a:rPr>
              <a:t> of Charles the Great</a:t>
            </a:r>
          </a:p>
          <a:p>
            <a:pPr algn="ctr" eaLnBrk="1" hangingPunct="1">
              <a:defRPr/>
            </a:pPr>
            <a:endParaRPr lang="cs-CZ" b="1" dirty="0">
              <a:effectLst>
                <a:outerShdw blurRad="38100" dist="38100" dir="2700000" algn="tl">
                  <a:srgbClr val="FFFFFF"/>
                </a:outerShdw>
              </a:effectLst>
              <a:latin typeface="Arial" charset="0"/>
            </a:endParaRPr>
          </a:p>
          <a:p>
            <a:pPr algn="ctr" eaLnBrk="1" hangingPunct="1">
              <a:defRPr/>
            </a:pPr>
            <a:r>
              <a:rPr lang="cs-CZ" b="1" dirty="0" err="1">
                <a:effectLst>
                  <a:outerShdw blurRad="38100" dist="38100" dir="2700000" algn="tl">
                    <a:srgbClr val="FFFFFF"/>
                  </a:outerShdw>
                </a:effectLst>
                <a:latin typeface="Arial" charset="0"/>
              </a:rPr>
              <a:t>Later</a:t>
            </a:r>
            <a:r>
              <a:rPr lang="cs-CZ" b="1" dirty="0">
                <a:effectLst>
                  <a:outerShdw blurRad="38100" dist="38100" dir="2700000" algn="tl">
                    <a:srgbClr val="FFFFFF"/>
                  </a:outerShdw>
                </a:effectLst>
                <a:latin typeface="Arial" charset="0"/>
              </a:rPr>
              <a:t> </a:t>
            </a:r>
            <a:r>
              <a:rPr lang="cs-CZ" b="1" dirty="0" err="1">
                <a:effectLst>
                  <a:outerShdw blurRad="38100" dist="38100" dir="2700000" algn="tl">
                    <a:srgbClr val="FFFFFF"/>
                  </a:outerShdw>
                </a:effectLst>
                <a:latin typeface="Arial" charset="0"/>
              </a:rPr>
              <a:t>Middle</a:t>
            </a:r>
            <a:r>
              <a:rPr lang="cs-CZ" b="1" dirty="0">
                <a:effectLst>
                  <a:outerShdw blurRad="38100" dist="38100" dir="2700000" algn="tl">
                    <a:srgbClr val="FFFFFF"/>
                  </a:outerShdw>
                </a:effectLst>
                <a:latin typeface="Arial" charset="0"/>
              </a:rPr>
              <a:t> </a:t>
            </a:r>
            <a:r>
              <a:rPr lang="cs-CZ" b="1" dirty="0" err="1">
                <a:effectLst>
                  <a:outerShdw blurRad="38100" dist="38100" dir="2700000" algn="tl">
                    <a:srgbClr val="FFFFFF"/>
                  </a:outerShdw>
                </a:effectLst>
                <a:latin typeface="Arial" charset="0"/>
              </a:rPr>
              <a:t>Ages</a:t>
            </a:r>
            <a:endParaRPr lang="en-US" b="1" dirty="0">
              <a:effectLst>
                <a:outerShdw blurRad="38100" dist="38100" dir="2700000" algn="tl">
                  <a:srgbClr val="FFFFFF"/>
                </a:outerShdw>
              </a:effectLst>
              <a:latin typeface="Arial" charset="0"/>
            </a:endParaRPr>
          </a:p>
        </p:txBody>
      </p:sp>
      <p:sp>
        <p:nvSpPr>
          <p:cNvPr id="35848" name="Text Box 8">
            <a:extLst>
              <a:ext uri="{FF2B5EF4-FFF2-40B4-BE49-F238E27FC236}">
                <a16:creationId xmlns:a16="http://schemas.microsoft.com/office/drawing/2014/main" id="{9EFCE4FD-C65C-ADE8-DB62-E87C9D679B5B}"/>
              </a:ext>
            </a:extLst>
          </p:cNvPr>
          <p:cNvSpPr txBox="1">
            <a:spLocks noChangeArrowheads="1"/>
          </p:cNvSpPr>
          <p:nvPr/>
        </p:nvSpPr>
        <p:spPr bwMode="auto">
          <a:xfrm>
            <a:off x="1573213" y="157163"/>
            <a:ext cx="6515100" cy="579437"/>
          </a:xfrm>
          <a:prstGeom prst="rect">
            <a:avLst/>
          </a:prstGeom>
          <a:noFill/>
          <a:ln w="9525">
            <a:noFill/>
            <a:miter lim="800000"/>
            <a:headEnd/>
            <a:tailEnd/>
          </a:ln>
          <a:effectLst/>
        </p:spPr>
        <p:txBody>
          <a:bodyPr wrap="none">
            <a:spAutoFit/>
          </a:bodyPr>
          <a:lstStyle/>
          <a:p>
            <a:pPr eaLnBrk="1" hangingPunct="1">
              <a:defRPr/>
            </a:pPr>
            <a:r>
              <a:rPr lang="cs-CZ" sz="3200" b="1" dirty="0">
                <a:effectLst>
                  <a:outerShdw blurRad="38100" dist="38100" dir="2700000" algn="tl">
                    <a:srgbClr val="FFFFFF"/>
                  </a:outerShdw>
                </a:effectLst>
                <a:latin typeface="Arial" charset="0"/>
              </a:rPr>
              <a:t>The </a:t>
            </a:r>
            <a:r>
              <a:rPr lang="cs-CZ" sz="3200" b="1" dirty="0" err="1">
                <a:effectLst>
                  <a:outerShdw blurRad="38100" dist="38100" dir="2700000" algn="tl">
                    <a:srgbClr val="FFFFFF"/>
                  </a:outerShdw>
                </a:effectLst>
                <a:latin typeface="Arial" charset="0"/>
              </a:rPr>
              <a:t>history</a:t>
            </a:r>
            <a:r>
              <a:rPr lang="cs-CZ" sz="3200" b="1" dirty="0">
                <a:effectLst>
                  <a:outerShdw blurRad="38100" dist="38100" dir="2700000" algn="tl">
                    <a:srgbClr val="FFFFFF"/>
                  </a:outerShdw>
                </a:effectLst>
                <a:latin typeface="Arial" charset="0"/>
              </a:rPr>
              <a:t> of Forensic Medicine</a:t>
            </a:r>
            <a:endParaRPr lang="en-US" sz="3200" b="1" dirty="0">
              <a:effectLst>
                <a:outerShdw blurRad="38100" dist="38100" dir="2700000" algn="tl">
                  <a:srgbClr val="FFFFFF"/>
                </a:outerShdw>
              </a:effectLst>
              <a:latin typeface="Arial" charset="0"/>
            </a:endParaRPr>
          </a:p>
        </p:txBody>
      </p:sp>
      <p:sp>
        <p:nvSpPr>
          <p:cNvPr id="12293" name="Obdélník 1">
            <a:extLst>
              <a:ext uri="{FF2B5EF4-FFF2-40B4-BE49-F238E27FC236}">
                <a16:creationId xmlns:a16="http://schemas.microsoft.com/office/drawing/2014/main" id="{22E77E2B-BA73-AB5A-C5D0-72437F3AC1EE}"/>
              </a:ext>
            </a:extLst>
          </p:cNvPr>
          <p:cNvSpPr>
            <a:spLocks noChangeArrowheads="1"/>
          </p:cNvSpPr>
          <p:nvPr/>
        </p:nvSpPr>
        <p:spPr bwMode="auto">
          <a:xfrm>
            <a:off x="4386263" y="709613"/>
            <a:ext cx="457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0"/>
              </a:spcBef>
              <a:buFontTx/>
              <a:buNone/>
            </a:pPr>
            <a:r>
              <a:rPr lang="en-US" altLang="cs-CZ" sz="1400"/>
              <a:t>Germans required examination of the injured people in the court trial. A part of the human body was considered as a part of private assets and the injury severity played great role in compensations. The extent of the wound have been considered in the relation to the death. There is an eldest law act called „Salick law act“ which contains some forensic medicine regulation. The four type of injury have been distinguished:</a:t>
            </a:r>
            <a:r>
              <a:rPr lang="cs-CZ" altLang="cs-CZ" sz="1400"/>
              <a:t> wounds</a:t>
            </a:r>
            <a:r>
              <a:rPr lang="en-US" altLang="cs-CZ" sz="1400"/>
              <a:t>, </a:t>
            </a:r>
            <a:r>
              <a:rPr lang="cs-CZ" altLang="cs-CZ" sz="1400"/>
              <a:t>contusion</a:t>
            </a:r>
            <a:r>
              <a:rPr lang="en-US" altLang="cs-CZ" sz="1400"/>
              <a:t>, mutilation and paresis. The types of wounds were simple (only bleeding), measurable and big which required medical care and reached bone or internal organs. In spite of this quite „scientific“ distinguishing of wounds there are no direct evidence for forensic expertise in court trial. Only it was recommended to consider the meaning of a physician.</a:t>
            </a:r>
          </a:p>
          <a:p>
            <a:pPr algn="just" eaLnBrk="1" hangingPunct="1">
              <a:lnSpc>
                <a:spcPct val="90000"/>
              </a:lnSpc>
              <a:spcBef>
                <a:spcPct val="0"/>
              </a:spcBef>
              <a:buFontTx/>
              <a:buNone/>
            </a:pPr>
            <a:r>
              <a:rPr lang="en-US" altLang="cs-CZ" sz="1400"/>
              <a:t>During the Middle Ages some acts required the expertise of a physician mainly in cases of a homicide (regulations of the Pope Innocence the 3rd). Also, there solitary reports about the autopsy. The second half of 16th century  can be considered as a dividing line: a law act called „Constitutio Carolina“ was edited in 1532 in Bamber countries. The article No.147 required testimony of the physician in cases when someone died after having been sustained an injury and there was no certainty whether there is relation between death and injury, what was the status of consciousness and ability of doing. The article No.149 ordered the judge to administer an oath a physician who examined the injured person to make the detailed description of all wounds, injuries etc.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7752EB28-3DD0-9473-7F6D-3E227AF94AD8}"/>
              </a:ext>
            </a:extLst>
          </p:cNvPr>
          <p:cNvSpPr txBox="1">
            <a:spLocks noChangeArrowheads="1"/>
          </p:cNvSpPr>
          <p:nvPr/>
        </p:nvSpPr>
        <p:spPr bwMode="auto">
          <a:xfrm>
            <a:off x="1838325" y="376238"/>
            <a:ext cx="5640388" cy="579437"/>
          </a:xfrm>
          <a:prstGeom prst="rect">
            <a:avLst/>
          </a:prstGeom>
          <a:noFill/>
          <a:ln w="9525">
            <a:noFill/>
            <a:miter lim="800000"/>
            <a:headEnd/>
            <a:tailEnd/>
          </a:ln>
          <a:effectLst/>
        </p:spPr>
        <p:txBody>
          <a:bodyPr wrap="none">
            <a:spAutoFit/>
          </a:bodyPr>
          <a:lstStyle/>
          <a:p>
            <a:pPr eaLnBrk="1" hangingPunct="1">
              <a:defRPr/>
            </a:pPr>
            <a:r>
              <a:rPr lang="cs-CZ" sz="3200" b="1">
                <a:effectLst>
                  <a:outerShdw blurRad="38100" dist="38100" dir="2700000" algn="tl">
                    <a:srgbClr val="FFFFFF"/>
                  </a:outerShdw>
                </a:effectLst>
                <a:latin typeface="Arial" charset="0"/>
              </a:rPr>
              <a:t>History of forensic medicine</a:t>
            </a:r>
            <a:endParaRPr lang="en-US" sz="3200" b="1">
              <a:effectLst>
                <a:outerShdw blurRad="38100" dist="38100" dir="2700000" algn="tl">
                  <a:srgbClr val="FFFFFF"/>
                </a:outerShdw>
              </a:effectLst>
              <a:latin typeface="Arial" charset="0"/>
            </a:endParaRPr>
          </a:p>
        </p:txBody>
      </p:sp>
      <p:sp>
        <p:nvSpPr>
          <p:cNvPr id="14339" name="Text Box 5">
            <a:extLst>
              <a:ext uri="{FF2B5EF4-FFF2-40B4-BE49-F238E27FC236}">
                <a16:creationId xmlns:a16="http://schemas.microsoft.com/office/drawing/2014/main" id="{2DEBD7C3-93C4-5E0F-8A11-E234963A42B0}"/>
              </a:ext>
            </a:extLst>
          </p:cNvPr>
          <p:cNvSpPr txBox="1">
            <a:spLocks noChangeArrowheads="1"/>
          </p:cNvSpPr>
          <p:nvPr/>
        </p:nvSpPr>
        <p:spPr bwMode="auto">
          <a:xfrm>
            <a:off x="179388" y="2276475"/>
            <a:ext cx="8137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Santis Adoyni:</a:t>
            </a:r>
          </a:p>
          <a:p>
            <a:pPr eaLnBrk="1" hangingPunct="1">
              <a:spcBef>
                <a:spcPct val="0"/>
              </a:spcBef>
              <a:buFontTx/>
              <a:buNone/>
            </a:pPr>
            <a:r>
              <a:rPr lang="cs-CZ" altLang="cs-CZ" sz="2400" i="1"/>
              <a:t> </a:t>
            </a:r>
            <a:r>
              <a:rPr lang="cs-CZ" altLang="cs-CZ" sz="1800" i="1"/>
              <a:t>De venenis lib. VII,</a:t>
            </a:r>
            <a:r>
              <a:rPr lang="cs-CZ" altLang="cs-CZ" sz="2400" i="1"/>
              <a:t> </a:t>
            </a:r>
            <a:r>
              <a:rPr lang="cs-CZ" altLang="cs-CZ" sz="1800"/>
              <a:t>1492</a:t>
            </a:r>
            <a:endParaRPr lang="en-US" altLang="cs-CZ" sz="1800"/>
          </a:p>
        </p:txBody>
      </p:sp>
      <p:sp>
        <p:nvSpPr>
          <p:cNvPr id="14340" name="Text Box 7">
            <a:extLst>
              <a:ext uri="{FF2B5EF4-FFF2-40B4-BE49-F238E27FC236}">
                <a16:creationId xmlns:a16="http://schemas.microsoft.com/office/drawing/2014/main" id="{E69BE6E1-89AF-8E55-5F0A-7A589016AEC9}"/>
              </a:ext>
            </a:extLst>
          </p:cNvPr>
          <p:cNvSpPr txBox="1">
            <a:spLocks noChangeArrowheads="1"/>
          </p:cNvSpPr>
          <p:nvPr/>
        </p:nvSpPr>
        <p:spPr bwMode="auto">
          <a:xfrm>
            <a:off x="179388" y="3284538"/>
            <a:ext cx="25717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F.Pouzetti</a:t>
            </a:r>
          </a:p>
          <a:p>
            <a:pPr eaLnBrk="1" hangingPunct="1">
              <a:spcBef>
                <a:spcPct val="0"/>
              </a:spcBef>
              <a:buFontTx/>
              <a:buNone/>
            </a:pPr>
            <a:r>
              <a:rPr lang="cs-CZ" altLang="cs-CZ" sz="1800" i="1"/>
              <a:t> De venenis lib.III, </a:t>
            </a:r>
            <a:r>
              <a:rPr lang="cs-CZ" altLang="cs-CZ" sz="1800"/>
              <a:t>1492</a:t>
            </a:r>
            <a:endParaRPr lang="en-US" altLang="cs-CZ" sz="1800"/>
          </a:p>
        </p:txBody>
      </p:sp>
      <p:sp>
        <p:nvSpPr>
          <p:cNvPr id="14341" name="Text Box 15">
            <a:extLst>
              <a:ext uri="{FF2B5EF4-FFF2-40B4-BE49-F238E27FC236}">
                <a16:creationId xmlns:a16="http://schemas.microsoft.com/office/drawing/2014/main" id="{BBAF143B-6725-1823-1792-D665FA4E347B}"/>
              </a:ext>
            </a:extLst>
          </p:cNvPr>
          <p:cNvSpPr txBox="1">
            <a:spLocks noChangeArrowheads="1"/>
          </p:cNvSpPr>
          <p:nvPr/>
        </p:nvSpPr>
        <p:spPr bwMode="auto">
          <a:xfrm>
            <a:off x="250825" y="1557338"/>
            <a:ext cx="306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Toxicological writings</a:t>
            </a:r>
            <a:endParaRPr lang="en-US" altLang="cs-CZ"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novovek2">
            <a:extLst>
              <a:ext uri="{FF2B5EF4-FFF2-40B4-BE49-F238E27FC236}">
                <a16:creationId xmlns:a16="http://schemas.microsoft.com/office/drawing/2014/main" id="{84F05D72-EE2B-6316-2D9F-205B35954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379413"/>
            <a:ext cx="29527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7">
            <a:extLst>
              <a:ext uri="{FF2B5EF4-FFF2-40B4-BE49-F238E27FC236}">
                <a16:creationId xmlns:a16="http://schemas.microsoft.com/office/drawing/2014/main" id="{84A6E284-2D77-232E-E311-DD2EDD027CA4}"/>
              </a:ext>
            </a:extLst>
          </p:cNvPr>
          <p:cNvSpPr txBox="1">
            <a:spLocks noChangeArrowheads="1"/>
          </p:cNvSpPr>
          <p:nvPr/>
        </p:nvSpPr>
        <p:spPr bwMode="auto">
          <a:xfrm>
            <a:off x="3219450" y="1584325"/>
            <a:ext cx="270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The Modern Time</a:t>
            </a:r>
            <a:endParaRPr lang="en-US" altLang="cs-CZ" sz="2400" b="1"/>
          </a:p>
        </p:txBody>
      </p:sp>
      <p:sp>
        <p:nvSpPr>
          <p:cNvPr id="39944" name="Text Box 8">
            <a:extLst>
              <a:ext uri="{FF2B5EF4-FFF2-40B4-BE49-F238E27FC236}">
                <a16:creationId xmlns:a16="http://schemas.microsoft.com/office/drawing/2014/main" id="{3AFF6BCD-78C7-1796-4B51-F39E1B488ECB}"/>
              </a:ext>
            </a:extLst>
          </p:cNvPr>
          <p:cNvSpPr txBox="1">
            <a:spLocks noChangeArrowheads="1"/>
          </p:cNvSpPr>
          <p:nvPr/>
        </p:nvSpPr>
        <p:spPr bwMode="auto">
          <a:xfrm>
            <a:off x="1258888" y="692150"/>
            <a:ext cx="6516687" cy="579438"/>
          </a:xfrm>
          <a:prstGeom prst="rect">
            <a:avLst/>
          </a:prstGeom>
          <a:noFill/>
          <a:ln w="9525">
            <a:noFill/>
            <a:miter lim="800000"/>
            <a:headEnd/>
            <a:tailEnd/>
          </a:ln>
          <a:effectLst/>
        </p:spPr>
        <p:txBody>
          <a:bodyPr wrap="none">
            <a:spAutoFit/>
          </a:bodyPr>
          <a:lstStyle/>
          <a:p>
            <a:pPr eaLnBrk="1" hangingPunct="1">
              <a:defRPr/>
            </a:pPr>
            <a:r>
              <a:rPr lang="cs-CZ" sz="3200" b="1">
                <a:effectLst>
                  <a:outerShdw blurRad="38100" dist="38100" dir="2700000" algn="tl">
                    <a:srgbClr val="FFFFFF"/>
                  </a:outerShdw>
                </a:effectLst>
                <a:latin typeface="Arial" charset="0"/>
              </a:rPr>
              <a:t>The history of Forensic Medicine</a:t>
            </a:r>
            <a:endParaRPr lang="en-US" sz="3200" b="1">
              <a:effectLst>
                <a:outerShdw blurRad="38100" dist="38100" dir="2700000" algn="tl">
                  <a:srgbClr val="FFFFFF"/>
                </a:outerShdw>
              </a:effectLst>
              <a:latin typeface="Arial" charset="0"/>
            </a:endParaRPr>
          </a:p>
        </p:txBody>
      </p:sp>
      <p:sp>
        <p:nvSpPr>
          <p:cNvPr id="16389" name="Obdélník 1">
            <a:extLst>
              <a:ext uri="{FF2B5EF4-FFF2-40B4-BE49-F238E27FC236}">
                <a16:creationId xmlns:a16="http://schemas.microsoft.com/office/drawing/2014/main" id="{D378D465-FDC8-C3EE-0896-884024E6C365}"/>
              </a:ext>
            </a:extLst>
          </p:cNvPr>
          <p:cNvSpPr>
            <a:spLocks noChangeArrowheads="1"/>
          </p:cNvSpPr>
          <p:nvPr/>
        </p:nvSpPr>
        <p:spPr bwMode="auto">
          <a:xfrm>
            <a:off x="93663" y="4443413"/>
            <a:ext cx="8956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1800"/>
              <a:t>Modern times:</a:t>
            </a:r>
          </a:p>
          <a:p>
            <a:pPr algn="just" eaLnBrk="1" hangingPunct="1">
              <a:spcBef>
                <a:spcPct val="0"/>
              </a:spcBef>
              <a:buFontTx/>
              <a:buNone/>
            </a:pPr>
            <a:r>
              <a:rPr lang="cs-CZ" altLang="cs-CZ" sz="1800"/>
              <a:t>Since that time, we can see the boom of forensic medicine which was based on the scientific work of Vesalius, Fallop, Eustach and anatomical autopsies which enabled knowledge of the composition of the human body. Neverthless, no complete forensic autopsy were made. The autopsy of wound were performed only. The complete autopsies of dead bodies were made since the second half of 17 century.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BE688F-3E47-4032-80B0-573871AE8F3E}"/>
              </a:ext>
            </a:extLst>
          </p:cNvPr>
          <p:cNvSpPr>
            <a:spLocks noGrp="1"/>
          </p:cNvSpPr>
          <p:nvPr>
            <p:ph type="title"/>
          </p:nvPr>
        </p:nvSpPr>
        <p:spPr>
          <a:xfrm>
            <a:off x="235744" y="895010"/>
            <a:ext cx="7886700" cy="994172"/>
          </a:xfrm>
        </p:spPr>
        <p:txBody>
          <a:bodyPr/>
          <a:lstStyle/>
          <a:p>
            <a:r>
              <a:rPr lang="cs-CZ" dirty="0"/>
              <a:t>Kořeny</a:t>
            </a:r>
          </a:p>
        </p:txBody>
      </p:sp>
      <p:sp>
        <p:nvSpPr>
          <p:cNvPr id="3" name="Zástupný obsah 2">
            <a:extLst>
              <a:ext uri="{FF2B5EF4-FFF2-40B4-BE49-F238E27FC236}">
                <a16:creationId xmlns:a16="http://schemas.microsoft.com/office/drawing/2014/main" id="{9FE991CA-FB70-426C-A66F-EA15AC7F6789}"/>
              </a:ext>
            </a:extLst>
          </p:cNvPr>
          <p:cNvSpPr>
            <a:spLocks noGrp="1"/>
          </p:cNvSpPr>
          <p:nvPr>
            <p:ph idx="1"/>
          </p:nvPr>
        </p:nvSpPr>
        <p:spPr>
          <a:xfrm>
            <a:off x="235744" y="3337255"/>
            <a:ext cx="3504983" cy="1546577"/>
          </a:xfrm>
          <a:noFill/>
        </p:spPr>
        <p:txBody>
          <a:bodyPr wrap="square" rtlCol="0">
            <a:spAutoFit/>
          </a:bodyPr>
          <a:lstStyle/>
          <a:p>
            <a:pPr marL="0" indent="0">
              <a:buNone/>
            </a:pPr>
            <a:r>
              <a:rPr lang="en-US" sz="1350" dirty="0"/>
              <a:t>In Bohemia, it was the first autopsy performed in June 1600 by Prof. Jan </a:t>
            </a:r>
            <a:r>
              <a:rPr lang="en-US" sz="1350" dirty="0" err="1"/>
              <a:t>Jesenský</a:t>
            </a:r>
            <a:r>
              <a:rPr lang="en-US" sz="1350" dirty="0"/>
              <a:t>. The description of the dissection was prepared by </a:t>
            </a:r>
            <a:r>
              <a:rPr lang="en-US" sz="1350" dirty="0" err="1"/>
              <a:t>Jessenius</a:t>
            </a:r>
            <a:r>
              <a:rPr lang="en-US" sz="1350" dirty="0"/>
              <a:t> in </a:t>
            </a:r>
            <a:r>
              <a:rPr lang="en-US" sz="1350" dirty="0" err="1"/>
              <a:t>Anatomiae</a:t>
            </a:r>
            <a:r>
              <a:rPr lang="en-US" sz="1350" dirty="0"/>
              <a:t> </a:t>
            </a:r>
            <a:r>
              <a:rPr lang="en-US" sz="1350" dirty="0" err="1"/>
              <a:t>Pragae</a:t>
            </a:r>
            <a:r>
              <a:rPr lang="en-US" sz="1350" dirty="0"/>
              <a:t> Anno M.D.C. abs se </a:t>
            </a:r>
            <a:r>
              <a:rPr lang="en-US" sz="1350" dirty="0" err="1"/>
              <a:t>solenniter</a:t>
            </a:r>
            <a:r>
              <a:rPr lang="en-US" sz="1350" dirty="0"/>
              <a:t> </a:t>
            </a:r>
            <a:r>
              <a:rPr lang="en-US" sz="1350" dirty="0" err="1"/>
              <a:t>administratae</a:t>
            </a:r>
            <a:r>
              <a:rPr lang="en-US" sz="1350" dirty="0"/>
              <a:t> </a:t>
            </a:r>
            <a:r>
              <a:rPr lang="en-US" sz="1350" dirty="0" err="1"/>
              <a:t>historia</a:t>
            </a:r>
            <a:r>
              <a:rPr lang="en-US" sz="1350" dirty="0"/>
              <a:t>, which he published in the Saxon university town of Wittenberg.</a:t>
            </a:r>
            <a:endParaRPr lang="cs-CZ" sz="1350" dirty="0"/>
          </a:p>
        </p:txBody>
      </p:sp>
      <p:pic>
        <p:nvPicPr>
          <p:cNvPr id="4" name="Obrázek 3">
            <a:extLst>
              <a:ext uri="{FF2B5EF4-FFF2-40B4-BE49-F238E27FC236}">
                <a16:creationId xmlns:a16="http://schemas.microsoft.com/office/drawing/2014/main" id="{47F620D8-2678-4ECA-80FB-01EACE76B449}"/>
              </a:ext>
            </a:extLst>
          </p:cNvPr>
          <p:cNvPicPr>
            <a:picLocks noChangeAspect="1"/>
          </p:cNvPicPr>
          <p:nvPr/>
        </p:nvPicPr>
        <p:blipFill>
          <a:blip r:embed="rId2"/>
          <a:stretch>
            <a:fillRect/>
          </a:stretch>
        </p:blipFill>
        <p:spPr>
          <a:xfrm>
            <a:off x="3787936" y="3431599"/>
            <a:ext cx="1412591" cy="2361852"/>
          </a:xfrm>
          <a:prstGeom prst="rect">
            <a:avLst/>
          </a:prstGeom>
        </p:spPr>
      </p:pic>
      <p:pic>
        <p:nvPicPr>
          <p:cNvPr id="5" name="Obrázek 4">
            <a:extLst>
              <a:ext uri="{FF2B5EF4-FFF2-40B4-BE49-F238E27FC236}">
                <a16:creationId xmlns:a16="http://schemas.microsoft.com/office/drawing/2014/main" id="{83F293AB-98A1-433A-96EB-34F4B788AACE}"/>
              </a:ext>
            </a:extLst>
          </p:cNvPr>
          <p:cNvPicPr>
            <a:picLocks noChangeAspect="1"/>
          </p:cNvPicPr>
          <p:nvPr/>
        </p:nvPicPr>
        <p:blipFill>
          <a:blip r:embed="rId3"/>
          <a:stretch>
            <a:fillRect/>
          </a:stretch>
        </p:blipFill>
        <p:spPr>
          <a:xfrm>
            <a:off x="4981575" y="3981584"/>
            <a:ext cx="1554204" cy="1673758"/>
          </a:xfrm>
          <a:prstGeom prst="rect">
            <a:avLst/>
          </a:prstGeom>
        </p:spPr>
      </p:pic>
      <p:grpSp>
        <p:nvGrpSpPr>
          <p:cNvPr id="8" name="Skupina 7">
            <a:extLst>
              <a:ext uri="{FF2B5EF4-FFF2-40B4-BE49-F238E27FC236}">
                <a16:creationId xmlns:a16="http://schemas.microsoft.com/office/drawing/2014/main" id="{28EC99F4-8B26-435C-A663-7FB7587CA8D8}"/>
              </a:ext>
            </a:extLst>
          </p:cNvPr>
          <p:cNvGrpSpPr/>
          <p:nvPr/>
        </p:nvGrpSpPr>
        <p:grpSpPr>
          <a:xfrm>
            <a:off x="5540387" y="1142347"/>
            <a:ext cx="3499509" cy="1568522"/>
            <a:chOff x="3660821" y="3838575"/>
            <a:chExt cx="5697491" cy="2381250"/>
          </a:xfrm>
        </p:grpSpPr>
        <p:pic>
          <p:nvPicPr>
            <p:cNvPr id="6" name="Obrázek 5">
              <a:extLst>
                <a:ext uri="{FF2B5EF4-FFF2-40B4-BE49-F238E27FC236}">
                  <a16:creationId xmlns:a16="http://schemas.microsoft.com/office/drawing/2014/main" id="{C1BED42A-5306-4A71-8EE9-F22D554E6DD7}"/>
                </a:ext>
              </a:extLst>
            </p:cNvPr>
            <p:cNvPicPr>
              <a:picLocks noChangeAspect="1"/>
            </p:cNvPicPr>
            <p:nvPr/>
          </p:nvPicPr>
          <p:blipFill>
            <a:blip r:embed="rId4"/>
            <a:stretch>
              <a:fillRect/>
            </a:stretch>
          </p:blipFill>
          <p:spPr>
            <a:xfrm>
              <a:off x="7443787" y="3838575"/>
              <a:ext cx="1914525" cy="2381250"/>
            </a:xfrm>
            <a:prstGeom prst="rect">
              <a:avLst/>
            </a:prstGeom>
          </p:spPr>
        </p:pic>
        <p:sp>
          <p:nvSpPr>
            <p:cNvPr id="7" name="TextovéPole 6">
              <a:extLst>
                <a:ext uri="{FF2B5EF4-FFF2-40B4-BE49-F238E27FC236}">
                  <a16:creationId xmlns:a16="http://schemas.microsoft.com/office/drawing/2014/main" id="{A644E36E-D275-41F7-A037-34A9C0719DD4}"/>
                </a:ext>
              </a:extLst>
            </p:cNvPr>
            <p:cNvSpPr txBox="1"/>
            <p:nvPr/>
          </p:nvSpPr>
          <p:spPr>
            <a:xfrm>
              <a:off x="3660821" y="5721392"/>
              <a:ext cx="3616900" cy="455569"/>
            </a:xfrm>
            <a:prstGeom prst="rect">
              <a:avLst/>
            </a:prstGeom>
            <a:noFill/>
          </p:spPr>
          <p:txBody>
            <a:bodyPr wrap="none" rtlCol="0">
              <a:spAutoFit/>
            </a:bodyPr>
            <a:lstStyle/>
            <a:p>
              <a:r>
                <a:rPr lang="cs-CZ" sz="1350" dirty="0" err="1"/>
                <a:t>Leeuwenhoekův</a:t>
              </a:r>
              <a:r>
                <a:rPr lang="cs-CZ" sz="1350" dirty="0"/>
                <a:t> mikroskop</a:t>
              </a:r>
            </a:p>
          </p:txBody>
        </p:sp>
      </p:grpSp>
      <p:sp>
        <p:nvSpPr>
          <p:cNvPr id="9" name="TextovéPole 8">
            <a:extLst>
              <a:ext uri="{FF2B5EF4-FFF2-40B4-BE49-F238E27FC236}">
                <a16:creationId xmlns:a16="http://schemas.microsoft.com/office/drawing/2014/main" id="{C7029DB7-A0AE-401B-BA35-3A8C131B29A0}"/>
              </a:ext>
            </a:extLst>
          </p:cNvPr>
          <p:cNvSpPr txBox="1"/>
          <p:nvPr/>
        </p:nvSpPr>
        <p:spPr>
          <a:xfrm>
            <a:off x="235744" y="1723031"/>
            <a:ext cx="4745831" cy="1546577"/>
          </a:xfrm>
          <a:prstGeom prst="rect">
            <a:avLst/>
          </a:prstGeom>
          <a:noFill/>
        </p:spPr>
        <p:txBody>
          <a:bodyPr wrap="square" rtlCol="0">
            <a:spAutoFit/>
          </a:bodyPr>
          <a:lstStyle/>
          <a:p>
            <a:r>
              <a:rPr lang="en-US" sz="1350"/>
              <a:t>The development of knowledge about the structure of the body, based on the performance of dissections and the structure of tissues related to the discovery of the microscope in the second half of the 17th century, advances in natural, especially biological sciences and medicine were reflected in the application of this knowledge in the investigation of harmful acts in various areas of social life.</a:t>
            </a:r>
            <a:endParaRPr lang="cs-CZ" sz="1350" dirty="0"/>
          </a:p>
        </p:txBody>
      </p:sp>
      <p:grpSp>
        <p:nvGrpSpPr>
          <p:cNvPr id="12" name="Skupina 11">
            <a:extLst>
              <a:ext uri="{FF2B5EF4-FFF2-40B4-BE49-F238E27FC236}">
                <a16:creationId xmlns:a16="http://schemas.microsoft.com/office/drawing/2014/main" id="{04C23F92-24E9-48EF-AE14-1AEDCC14B990}"/>
              </a:ext>
            </a:extLst>
          </p:cNvPr>
          <p:cNvGrpSpPr/>
          <p:nvPr/>
        </p:nvGrpSpPr>
        <p:grpSpPr>
          <a:xfrm>
            <a:off x="5072200" y="1074784"/>
            <a:ext cx="2654253" cy="1272961"/>
            <a:chOff x="6756395" y="346972"/>
            <a:chExt cx="3539004" cy="1697280"/>
          </a:xfrm>
        </p:grpSpPr>
        <p:pic>
          <p:nvPicPr>
            <p:cNvPr id="10" name="Obrázek 9">
              <a:extLst>
                <a:ext uri="{FF2B5EF4-FFF2-40B4-BE49-F238E27FC236}">
                  <a16:creationId xmlns:a16="http://schemas.microsoft.com/office/drawing/2014/main" id="{DBA7CD25-D6EF-47BA-8C58-8EF3DB76E216}"/>
                </a:ext>
              </a:extLst>
            </p:cNvPr>
            <p:cNvPicPr>
              <a:picLocks noChangeAspect="1"/>
            </p:cNvPicPr>
            <p:nvPr/>
          </p:nvPicPr>
          <p:blipFill>
            <a:blip r:embed="rId5"/>
            <a:stretch>
              <a:fillRect/>
            </a:stretch>
          </p:blipFill>
          <p:spPr>
            <a:xfrm>
              <a:off x="6756395" y="346972"/>
              <a:ext cx="3539004" cy="1684566"/>
            </a:xfrm>
            <a:prstGeom prst="rect">
              <a:avLst/>
            </a:prstGeom>
          </p:spPr>
        </p:pic>
        <p:sp>
          <p:nvSpPr>
            <p:cNvPr id="11" name="TextovéPole 10">
              <a:extLst>
                <a:ext uri="{FF2B5EF4-FFF2-40B4-BE49-F238E27FC236}">
                  <a16:creationId xmlns:a16="http://schemas.microsoft.com/office/drawing/2014/main" id="{647C1514-F157-445A-99B5-3F2FD767F256}"/>
                </a:ext>
              </a:extLst>
            </p:cNvPr>
            <p:cNvSpPr txBox="1"/>
            <p:nvPr/>
          </p:nvSpPr>
          <p:spPr>
            <a:xfrm>
              <a:off x="6934035" y="1644143"/>
              <a:ext cx="1681401" cy="400109"/>
            </a:xfrm>
            <a:prstGeom prst="rect">
              <a:avLst/>
            </a:prstGeom>
            <a:noFill/>
          </p:spPr>
          <p:txBody>
            <a:bodyPr wrap="none" rtlCol="0">
              <a:spAutoFit/>
            </a:bodyPr>
            <a:lstStyle/>
            <a:p>
              <a:r>
                <a:rPr lang="cs-CZ" sz="1350" dirty="0"/>
                <a:t>Wiliam Harvey</a:t>
              </a:r>
            </a:p>
          </p:txBody>
        </p:sp>
      </p:grpSp>
      <p:grpSp>
        <p:nvGrpSpPr>
          <p:cNvPr id="15" name="Skupina 14">
            <a:extLst>
              <a:ext uri="{FF2B5EF4-FFF2-40B4-BE49-F238E27FC236}">
                <a16:creationId xmlns:a16="http://schemas.microsoft.com/office/drawing/2014/main" id="{BA4C357A-E4AC-4CE1-95C6-7D73838F0D18}"/>
              </a:ext>
            </a:extLst>
          </p:cNvPr>
          <p:cNvGrpSpPr/>
          <p:nvPr/>
        </p:nvGrpSpPr>
        <p:grpSpPr>
          <a:xfrm>
            <a:off x="6793808" y="4568361"/>
            <a:ext cx="2246088" cy="1270366"/>
            <a:chOff x="8939109" y="3450845"/>
            <a:chExt cx="2994784" cy="1693821"/>
          </a:xfrm>
        </p:grpSpPr>
        <p:pic>
          <p:nvPicPr>
            <p:cNvPr id="13" name="Obrázek 12">
              <a:extLst>
                <a:ext uri="{FF2B5EF4-FFF2-40B4-BE49-F238E27FC236}">
                  <a16:creationId xmlns:a16="http://schemas.microsoft.com/office/drawing/2014/main" id="{A9D8D8DC-1528-408A-9636-D5D1392BA4AF}"/>
                </a:ext>
              </a:extLst>
            </p:cNvPr>
            <p:cNvPicPr>
              <a:picLocks noChangeAspect="1"/>
            </p:cNvPicPr>
            <p:nvPr/>
          </p:nvPicPr>
          <p:blipFill>
            <a:blip r:embed="rId6"/>
            <a:stretch>
              <a:fillRect/>
            </a:stretch>
          </p:blipFill>
          <p:spPr>
            <a:xfrm>
              <a:off x="8939109" y="3460100"/>
              <a:ext cx="2994784" cy="1684566"/>
            </a:xfrm>
            <a:prstGeom prst="rect">
              <a:avLst/>
            </a:prstGeom>
          </p:spPr>
        </p:pic>
        <p:sp>
          <p:nvSpPr>
            <p:cNvPr id="14" name="TextovéPole 13">
              <a:extLst>
                <a:ext uri="{FF2B5EF4-FFF2-40B4-BE49-F238E27FC236}">
                  <a16:creationId xmlns:a16="http://schemas.microsoft.com/office/drawing/2014/main" id="{AEEE78F5-082B-4323-B84F-87CA8A8EB04C}"/>
                </a:ext>
              </a:extLst>
            </p:cNvPr>
            <p:cNvSpPr txBox="1"/>
            <p:nvPr/>
          </p:nvSpPr>
          <p:spPr>
            <a:xfrm>
              <a:off x="9081310" y="3450845"/>
              <a:ext cx="2710381" cy="307776"/>
            </a:xfrm>
            <a:prstGeom prst="rect">
              <a:avLst/>
            </a:prstGeom>
            <a:noFill/>
          </p:spPr>
          <p:txBody>
            <a:bodyPr wrap="square" rtlCol="0">
              <a:spAutoFit/>
            </a:bodyPr>
            <a:lstStyle/>
            <a:p>
              <a:r>
                <a:rPr lang="cs-CZ" sz="900" dirty="0"/>
                <a:t>ANTOINE LAURENT DE LAVOISIER</a:t>
              </a:r>
            </a:p>
          </p:txBody>
        </p:sp>
      </p:grpSp>
      <p:grpSp>
        <p:nvGrpSpPr>
          <p:cNvPr id="18" name="Skupina 17">
            <a:extLst>
              <a:ext uri="{FF2B5EF4-FFF2-40B4-BE49-F238E27FC236}">
                <a16:creationId xmlns:a16="http://schemas.microsoft.com/office/drawing/2014/main" id="{F5CB6421-FB8F-479C-8F56-A9518C1AB80A}"/>
              </a:ext>
            </a:extLst>
          </p:cNvPr>
          <p:cNvGrpSpPr/>
          <p:nvPr/>
        </p:nvGrpSpPr>
        <p:grpSpPr>
          <a:xfrm>
            <a:off x="6483803" y="2620246"/>
            <a:ext cx="1519112" cy="1897590"/>
            <a:chOff x="8187871" y="2490306"/>
            <a:chExt cx="2025482" cy="2530120"/>
          </a:xfrm>
        </p:grpSpPr>
        <p:pic>
          <p:nvPicPr>
            <p:cNvPr id="16" name="Obrázek 15">
              <a:extLst>
                <a:ext uri="{FF2B5EF4-FFF2-40B4-BE49-F238E27FC236}">
                  <a16:creationId xmlns:a16="http://schemas.microsoft.com/office/drawing/2014/main" id="{48937385-7DB6-43E3-B3B1-02203C92132A}"/>
                </a:ext>
              </a:extLst>
            </p:cNvPr>
            <p:cNvPicPr>
              <a:picLocks noChangeAspect="1"/>
            </p:cNvPicPr>
            <p:nvPr/>
          </p:nvPicPr>
          <p:blipFill>
            <a:blip r:embed="rId7"/>
            <a:stretch>
              <a:fillRect/>
            </a:stretch>
          </p:blipFill>
          <p:spPr>
            <a:xfrm>
              <a:off x="8264628" y="2508368"/>
              <a:ext cx="1883455" cy="2512058"/>
            </a:xfrm>
            <a:prstGeom prst="rect">
              <a:avLst/>
            </a:prstGeom>
          </p:spPr>
        </p:pic>
        <p:sp>
          <p:nvSpPr>
            <p:cNvPr id="17" name="TextovéPole 16">
              <a:extLst>
                <a:ext uri="{FF2B5EF4-FFF2-40B4-BE49-F238E27FC236}">
                  <a16:creationId xmlns:a16="http://schemas.microsoft.com/office/drawing/2014/main" id="{BFF38C7A-3D1D-44A2-BB94-DE6E94271A06}"/>
                </a:ext>
              </a:extLst>
            </p:cNvPr>
            <p:cNvSpPr txBox="1"/>
            <p:nvPr/>
          </p:nvSpPr>
          <p:spPr>
            <a:xfrm>
              <a:off x="8187871" y="2490306"/>
              <a:ext cx="2025482" cy="553997"/>
            </a:xfrm>
            <a:prstGeom prst="rect">
              <a:avLst/>
            </a:prstGeom>
            <a:noFill/>
          </p:spPr>
          <p:txBody>
            <a:bodyPr wrap="square" rtlCol="0">
              <a:spAutoFit/>
            </a:bodyPr>
            <a:lstStyle/>
            <a:p>
              <a:r>
                <a:rPr lang="cs-CZ" sz="1050" dirty="0" err="1"/>
                <a:t>Paracelsus</a:t>
              </a:r>
              <a:r>
                <a:rPr lang="cs-CZ" sz="1050" dirty="0"/>
                <a:t>: Dosis sola facit venenum.“</a:t>
              </a:r>
            </a:p>
          </p:txBody>
        </p:sp>
      </p:grpSp>
    </p:spTree>
    <p:extLst>
      <p:ext uri="{BB962C8B-B14F-4D97-AF65-F5344CB8AC3E}">
        <p14:creationId xmlns:p14="http://schemas.microsoft.com/office/powerpoint/2010/main" val="162652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05A140A1-F1C9-4A13-71BD-8881FFC802DD}"/>
              </a:ext>
            </a:extLst>
          </p:cNvPr>
          <p:cNvSpPr txBox="1">
            <a:spLocks noChangeArrowheads="1"/>
          </p:cNvSpPr>
          <p:nvPr/>
        </p:nvSpPr>
        <p:spPr bwMode="auto">
          <a:xfrm>
            <a:off x="250825" y="1052513"/>
            <a:ext cx="864235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tabLst>
                <a:tab pos="363538" algn="l"/>
              </a:tabLst>
              <a:defRPr sz="3200">
                <a:solidFill>
                  <a:schemeClr val="tx1"/>
                </a:solidFill>
                <a:latin typeface="Arial" panose="020B0604020202020204" pitchFamily="34" charset="0"/>
              </a:defRPr>
            </a:lvl1pPr>
            <a:lvl2pPr marL="742950" indent="-285750">
              <a:spcBef>
                <a:spcPct val="20000"/>
              </a:spcBef>
              <a:buChar char="–"/>
              <a:tabLst>
                <a:tab pos="363538" algn="l"/>
              </a:tabLst>
              <a:defRPr sz="2800">
                <a:solidFill>
                  <a:schemeClr val="tx1"/>
                </a:solidFill>
                <a:latin typeface="Arial" panose="020B0604020202020204" pitchFamily="34" charset="0"/>
              </a:defRPr>
            </a:lvl2pPr>
            <a:lvl3pPr marL="1143000" indent="-228600">
              <a:spcBef>
                <a:spcPct val="20000"/>
              </a:spcBef>
              <a:buChar char="•"/>
              <a:tabLst>
                <a:tab pos="363538" algn="l"/>
              </a:tabLst>
              <a:defRPr sz="2400">
                <a:solidFill>
                  <a:schemeClr val="tx1"/>
                </a:solidFill>
                <a:latin typeface="Arial" panose="020B0604020202020204" pitchFamily="34" charset="0"/>
              </a:defRPr>
            </a:lvl3pPr>
            <a:lvl4pPr marL="1600200" indent="-228600">
              <a:spcBef>
                <a:spcPct val="20000"/>
              </a:spcBef>
              <a:buChar char="–"/>
              <a:tabLst>
                <a:tab pos="363538" algn="l"/>
              </a:tabLst>
              <a:defRPr sz="2000">
                <a:solidFill>
                  <a:schemeClr val="tx1"/>
                </a:solidFill>
                <a:latin typeface="Arial" panose="020B0604020202020204" pitchFamily="34" charset="0"/>
              </a:defRPr>
            </a:lvl4pPr>
            <a:lvl5pPr marL="2057400" indent="-228600">
              <a:spcBef>
                <a:spcPct val="20000"/>
              </a:spcBef>
              <a:buChar char="»"/>
              <a:tabLst>
                <a:tab pos="3635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635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635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635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63538" algn="l"/>
              </a:tabLst>
              <a:defRPr sz="2000">
                <a:solidFill>
                  <a:schemeClr val="tx1"/>
                </a:solidFill>
                <a:latin typeface="Arial" panose="020B0604020202020204" pitchFamily="34" charset="0"/>
              </a:defRPr>
            </a:lvl9pPr>
          </a:lstStyle>
          <a:p>
            <a:pPr algn="just" eaLnBrk="1" hangingPunct="1">
              <a:spcBef>
                <a:spcPct val="0"/>
              </a:spcBef>
              <a:buFontTx/>
              <a:buNone/>
            </a:pPr>
            <a:r>
              <a:rPr lang="cs-CZ" altLang="cs-CZ" sz="2400" b="1"/>
              <a:t>Baptista Condronchi</a:t>
            </a:r>
          </a:p>
          <a:p>
            <a:pPr algn="just" eaLnBrk="1" hangingPunct="1">
              <a:spcBef>
                <a:spcPct val="0"/>
              </a:spcBef>
              <a:buFontTx/>
              <a:buNone/>
            </a:pPr>
            <a:r>
              <a:rPr lang="cs-CZ" altLang="cs-CZ" sz="1600"/>
              <a:t>	</a:t>
            </a:r>
            <a:r>
              <a:rPr lang="cs-CZ" altLang="cs-CZ" sz="1800"/>
              <a:t>The first medico-legal writing, issued in 1597</a:t>
            </a:r>
          </a:p>
          <a:p>
            <a:pPr algn="just" eaLnBrk="1" hangingPunct="1">
              <a:spcBef>
                <a:spcPct val="0"/>
              </a:spcBef>
              <a:buFontTx/>
              <a:buNone/>
            </a:pPr>
            <a:r>
              <a:rPr lang="cs-CZ" altLang="cs-CZ" sz="2400" b="1"/>
              <a:t>Fortunatus Fidelis</a:t>
            </a:r>
          </a:p>
          <a:p>
            <a:pPr algn="just" eaLnBrk="1" hangingPunct="1">
              <a:spcBef>
                <a:spcPct val="0"/>
              </a:spcBef>
              <a:buFontTx/>
              <a:buNone/>
            </a:pPr>
            <a:r>
              <a:rPr lang="cs-CZ" altLang="cs-CZ" sz="1600"/>
              <a:t>	</a:t>
            </a:r>
            <a:r>
              <a:rPr lang="cs-CZ" altLang="cs-CZ" sz="1800"/>
              <a:t>„</a:t>
            </a:r>
            <a:r>
              <a:rPr lang="cs-CZ" altLang="cs-CZ" sz="1800" i="1"/>
              <a:t>De relationibus medicorum. Libti IV, issued in 1601on Palermo</a:t>
            </a:r>
          </a:p>
          <a:p>
            <a:pPr algn="just" eaLnBrk="1" hangingPunct="1">
              <a:spcBef>
                <a:spcPct val="0"/>
              </a:spcBef>
              <a:buFontTx/>
              <a:buNone/>
            </a:pPr>
            <a:r>
              <a:rPr lang="cs-CZ" altLang="cs-CZ" sz="1800"/>
              <a:t>	deals with virginity, hereditatry ilnesses, pregnancy,injuries, errors in medical treatment</a:t>
            </a:r>
          </a:p>
          <a:p>
            <a:pPr algn="just" eaLnBrk="1" hangingPunct="1">
              <a:spcBef>
                <a:spcPct val="0"/>
              </a:spcBef>
              <a:buFontTx/>
              <a:buNone/>
            </a:pPr>
            <a:r>
              <a:rPr lang="cs-CZ" altLang="cs-CZ" sz="2400" b="1"/>
              <a:t>Paulus Zacchias</a:t>
            </a:r>
          </a:p>
          <a:p>
            <a:pPr algn="just" eaLnBrk="1" hangingPunct="1">
              <a:spcBef>
                <a:spcPct val="0"/>
              </a:spcBef>
              <a:buFontTx/>
              <a:buNone/>
            </a:pPr>
            <a:r>
              <a:rPr lang="cs-CZ" altLang="cs-CZ" sz="1600"/>
              <a:t>	</a:t>
            </a:r>
            <a:r>
              <a:rPr lang="cs-CZ" altLang="cs-CZ" sz="1800" i="1"/>
              <a:t>Qustiones medicolegales</a:t>
            </a:r>
            <a:r>
              <a:rPr lang="cs-CZ" altLang="cs-CZ" sz="1800"/>
              <a:t>, 1621</a:t>
            </a:r>
          </a:p>
          <a:p>
            <a:pPr algn="just" eaLnBrk="1" hangingPunct="1">
              <a:spcBef>
                <a:spcPct val="0"/>
              </a:spcBef>
              <a:buFontTx/>
              <a:buNone/>
            </a:pPr>
            <a:r>
              <a:rPr lang="cs-CZ" altLang="cs-CZ" sz="2400" b="1"/>
              <a:t>Calllisen</a:t>
            </a:r>
          </a:p>
          <a:p>
            <a:pPr algn="just" eaLnBrk="1" hangingPunct="1">
              <a:spcBef>
                <a:spcPct val="0"/>
              </a:spcBef>
              <a:buFontTx/>
              <a:buNone/>
            </a:pPr>
            <a:r>
              <a:rPr lang="cs-CZ" altLang="cs-CZ" sz="1800"/>
              <a:t>	Distinguished wounds in not important, serious and lethal</a:t>
            </a:r>
          </a:p>
          <a:p>
            <a:pPr algn="just" eaLnBrk="1" hangingPunct="1">
              <a:spcBef>
                <a:spcPct val="0"/>
              </a:spcBef>
              <a:buFontTx/>
              <a:buNone/>
            </a:pPr>
            <a:r>
              <a:rPr lang="cs-CZ" altLang="cs-CZ" sz="2400" b="1"/>
              <a:t>Pavel Amman</a:t>
            </a:r>
            <a:r>
              <a:rPr lang="cs-CZ" altLang="cs-CZ" sz="2400"/>
              <a:t> </a:t>
            </a:r>
          </a:p>
          <a:p>
            <a:pPr algn="just" eaLnBrk="1" hangingPunct="1">
              <a:spcBef>
                <a:spcPct val="0"/>
              </a:spcBef>
              <a:buFontTx/>
              <a:buNone/>
            </a:pPr>
            <a:r>
              <a:rPr lang="cs-CZ" altLang="cs-CZ" sz="1800"/>
              <a:t>	 he introduced the term of lethal by itself</a:t>
            </a:r>
          </a:p>
          <a:p>
            <a:pPr algn="just" eaLnBrk="1" hangingPunct="1">
              <a:spcBef>
                <a:spcPct val="0"/>
              </a:spcBef>
              <a:buFontTx/>
              <a:buNone/>
            </a:pPr>
            <a:r>
              <a:rPr lang="cs-CZ" altLang="cs-CZ" sz="2400" b="1"/>
              <a:t>Bohn</a:t>
            </a:r>
          </a:p>
          <a:p>
            <a:pPr algn="just" eaLnBrk="1" hangingPunct="1">
              <a:spcBef>
                <a:spcPct val="0"/>
              </a:spcBef>
              <a:buFontTx/>
              <a:buNone/>
            </a:pPr>
            <a:r>
              <a:rPr lang="cs-CZ" altLang="cs-CZ" sz="2400"/>
              <a:t>	</a:t>
            </a:r>
            <a:r>
              <a:rPr lang="cs-CZ" altLang="cs-CZ" sz="1800"/>
              <a:t>he</a:t>
            </a:r>
            <a:r>
              <a:rPr lang="cs-CZ" altLang="cs-CZ" sz="2400"/>
              <a:t> </a:t>
            </a:r>
            <a:r>
              <a:rPr lang="cs-CZ" altLang="cs-CZ" sz="1800"/>
              <a:t>wrote the writing „</a:t>
            </a:r>
            <a:r>
              <a:rPr lang="cs-CZ" altLang="cs-CZ" sz="1800" i="1"/>
              <a:t>De renuntiatione vulnerum seu vulnerum letalium examen“</a:t>
            </a:r>
            <a:r>
              <a:rPr lang="cs-CZ" altLang="cs-CZ" sz="1800"/>
              <a:t> </a:t>
            </a:r>
          </a:p>
          <a:p>
            <a:pPr algn="just" eaLnBrk="1" hangingPunct="1">
              <a:spcBef>
                <a:spcPct val="0"/>
              </a:spcBef>
              <a:buFontTx/>
              <a:buNone/>
            </a:pPr>
            <a:r>
              <a:rPr lang="cs-CZ" altLang="cs-CZ" sz="1800"/>
              <a:t>	in 1689. He distinguished the death from the injury, from complications of injury</a:t>
            </a:r>
          </a:p>
          <a:p>
            <a:pPr algn="just" eaLnBrk="1" hangingPunct="1">
              <a:spcBef>
                <a:spcPct val="0"/>
              </a:spcBef>
              <a:buFontTx/>
              <a:buNone/>
            </a:pPr>
            <a:r>
              <a:rPr lang="cs-CZ" altLang="cs-CZ" sz="1800"/>
              <a:t>	and wounds defintely lethal or lethal by chance.</a:t>
            </a:r>
          </a:p>
          <a:p>
            <a:pPr algn="just" eaLnBrk="1" hangingPunct="1">
              <a:spcBef>
                <a:spcPct val="0"/>
              </a:spcBef>
              <a:buFontTx/>
              <a:buNone/>
            </a:pPr>
            <a:endParaRPr lang="en-US" altLang="cs-CZ" sz="2400"/>
          </a:p>
        </p:txBody>
      </p:sp>
      <p:sp>
        <p:nvSpPr>
          <p:cNvPr id="73734" name="Text Box 6">
            <a:extLst>
              <a:ext uri="{FF2B5EF4-FFF2-40B4-BE49-F238E27FC236}">
                <a16:creationId xmlns:a16="http://schemas.microsoft.com/office/drawing/2014/main" id="{8D4F38F4-23C9-61CF-5DEC-10A90CFF0D2B}"/>
              </a:ext>
            </a:extLst>
          </p:cNvPr>
          <p:cNvSpPr txBox="1">
            <a:spLocks noChangeArrowheads="1"/>
          </p:cNvSpPr>
          <p:nvPr/>
        </p:nvSpPr>
        <p:spPr bwMode="auto">
          <a:xfrm>
            <a:off x="1116013" y="333375"/>
            <a:ext cx="6516687" cy="579438"/>
          </a:xfrm>
          <a:prstGeom prst="rect">
            <a:avLst/>
          </a:prstGeom>
          <a:noFill/>
          <a:ln w="9525">
            <a:noFill/>
            <a:miter lim="800000"/>
            <a:headEnd/>
            <a:tailEnd/>
          </a:ln>
          <a:effectLst/>
        </p:spPr>
        <p:txBody>
          <a:bodyPr wrap="none">
            <a:spAutoFit/>
          </a:bodyPr>
          <a:lstStyle/>
          <a:p>
            <a:pPr eaLnBrk="1" hangingPunct="1">
              <a:defRPr/>
            </a:pPr>
            <a:r>
              <a:rPr lang="cs-CZ" sz="3200" b="1">
                <a:effectLst>
                  <a:outerShdw blurRad="38100" dist="38100" dir="2700000" algn="tl">
                    <a:srgbClr val="FFFFFF"/>
                  </a:outerShdw>
                </a:effectLst>
                <a:latin typeface="Arial" charset="0"/>
              </a:rPr>
              <a:t>The history of Forensic Medicine</a:t>
            </a:r>
            <a:endParaRPr lang="en-US" sz="3200" b="1">
              <a:effectLst>
                <a:outerShdw blurRad="38100" dist="38100" dir="2700000" algn="tl">
                  <a:srgbClr val="FFFFFF"/>
                </a:outerShdw>
              </a:effectLst>
              <a:latin typeface="Arial" charset="0"/>
            </a:endParaRPr>
          </a:p>
        </p:txBody>
      </p:sp>
    </p:spTree>
  </p:cSld>
  <p:clrMapOvr>
    <a:masterClrMapping/>
  </p:clrMapOvr>
</p:sld>
</file>

<file path=ppt/theme/theme1.xml><?xml version="1.0" encoding="utf-8"?>
<a:theme xmlns:a="http://schemas.openxmlformats.org/drawingml/2006/main" name="Výchozí návrh">
  <a:themeElements>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1594</TotalTime>
  <Words>3459</Words>
  <Application>Microsoft Office PowerPoint</Application>
  <PresentationFormat>Předvádění na obrazovce (4:3)</PresentationFormat>
  <Paragraphs>325</Paragraphs>
  <Slides>46</Slides>
  <Notes>45</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46</vt:i4>
      </vt:variant>
    </vt:vector>
  </HeadingPairs>
  <TitlesOfParts>
    <vt:vector size="48" baseType="lpstr">
      <vt:lpstr>Arial</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Kořeny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history of Forensic Medicine</vt:lpstr>
      <vt:lpstr>Prezentace aplikace PowerPoint</vt:lpstr>
      <vt:lpstr>Prezentace aplikace PowerPoint</vt:lpstr>
      <vt:lpstr>Prezentace aplikace PowerPoint</vt:lpstr>
      <vt:lpstr>Prezentace aplikace PowerPoint</vt:lpstr>
      <vt:lpstr>Important persons in the history  of Forensic Medicine in Czech</vt:lpstr>
      <vt:lpstr>Prezentace aplikace PowerPoint</vt:lpstr>
      <vt:lpstr>Important persons in the history  of Forensic Medicine in Czech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Organization of Forensic Medicine in Czech Republic</vt:lpstr>
      <vt:lpstr>Main duties of Forensic Medicine in Czech Republic</vt:lpstr>
      <vt:lpstr>Main duties of Forensic Medicine in Czech Republic</vt:lpstr>
      <vt:lpstr>Forensic pathologist as expert witness</vt:lpstr>
      <vt:lpstr>Autopsies</vt:lpstr>
      <vt:lpstr>Prezentace aplikace PowerPoint</vt:lpstr>
      <vt:lpstr>Autopsies</vt:lpstr>
      <vt:lpstr>Education in Forensic Medicine</vt:lpstr>
      <vt:lpstr>Research and science</vt:lpstr>
      <vt:lpstr>Scientific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MUDr. Pilin Alexander</dc:creator>
  <cp:lastModifiedBy>Alexandr Pilin</cp:lastModifiedBy>
  <cp:revision>57</cp:revision>
  <dcterms:created xsi:type="dcterms:W3CDTF">2003-09-11T16:17:09Z</dcterms:created>
  <dcterms:modified xsi:type="dcterms:W3CDTF">2024-11-03T20:28:25Z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2021-11-01T06:47:40Z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ContentBits">
    <vt:lpwstr>0</vt:lpwstr>
  </property>
</Properties>
</file>