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69" r:id="rId2"/>
    <p:sldId id="257" r:id="rId3"/>
    <p:sldId id="259" r:id="rId4"/>
    <p:sldId id="260" r:id="rId5"/>
    <p:sldId id="261" r:id="rId6"/>
    <p:sldId id="258" r:id="rId7"/>
    <p:sldId id="262" r:id="rId8"/>
    <p:sldId id="265" r:id="rId9"/>
    <p:sldId id="268" r:id="rId10"/>
    <p:sldId id="263" r:id="rId11"/>
    <p:sldId id="267" r:id="rId12"/>
    <p:sldId id="264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8" d="100"/>
          <a:sy n="88" d="100"/>
        </p:scale>
        <p:origin x="2196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A4B97C1-DD78-2771-CE2B-3B22525D3C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CD2F3F3-6536-36A1-0388-01013EA3D04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0470CB3F-9290-77CF-B86D-09E18FF22F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1C47CF19-1790-0F67-09B3-B6C13F7AA26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28777A9-1973-4FF4-9715-9E70C6B14664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A7906E0-CDF5-0539-723C-3EE8C370CC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1B5E664-D09C-5F02-B6A0-BEE5F5313C2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F51612A-3A22-A633-E327-F8313D982D2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8B092847-7FDC-EFD5-4F57-E706A063E9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Klepnutím lze upravit styly předlohy textu.</a:t>
            </a:r>
          </a:p>
          <a:p>
            <a:pPr lvl="1"/>
            <a:r>
              <a:rPr lang="en-US" noProof="0"/>
              <a:t>Druhá úroveň</a:t>
            </a:r>
          </a:p>
          <a:p>
            <a:pPr lvl="2"/>
            <a:r>
              <a:rPr lang="en-US" noProof="0"/>
              <a:t>Třetí úroveň</a:t>
            </a:r>
          </a:p>
          <a:p>
            <a:pPr lvl="3"/>
            <a:r>
              <a:rPr lang="en-US" noProof="0"/>
              <a:t>Čtvrtá úroveň</a:t>
            </a:r>
          </a:p>
          <a:p>
            <a:pPr lvl="4"/>
            <a:r>
              <a:rPr lang="en-US" noProof="0"/>
              <a:t>Pátá úroveň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E8AB2B1-01E8-3189-9D43-E9D033A56C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54EABB5-4F33-68EC-B38E-C0DA341ACF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A7EAB91-F9C1-4833-9CFD-76636B27F0B4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obrázek snímku 1">
            <a:extLst>
              <a:ext uri="{FF2B5EF4-FFF2-40B4-BE49-F238E27FC236}">
                <a16:creationId xmlns:a16="http://schemas.microsoft.com/office/drawing/2014/main" id="{D1004B1A-2D65-B3A9-B833-C9663C6A5D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Zástupný symbol pro poznámky 2">
            <a:extLst>
              <a:ext uri="{FF2B5EF4-FFF2-40B4-BE49-F238E27FC236}">
                <a16:creationId xmlns:a16="http://schemas.microsoft.com/office/drawing/2014/main" id="{D0B8DF99-6FDE-CE27-D02B-BB259F8B6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6148" name="Zástupný symbol pro číslo snímku 3">
            <a:extLst>
              <a:ext uri="{FF2B5EF4-FFF2-40B4-BE49-F238E27FC236}">
                <a16:creationId xmlns:a16="http://schemas.microsoft.com/office/drawing/2014/main" id="{9B287418-8C45-1AFB-6F9D-1CC85DC121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2626CF3-46EE-443C-9109-605EB8968275}" type="slidenum">
              <a:rPr lang="en-US" altLang="cs-CZ"/>
              <a:pPr>
                <a:spcBef>
                  <a:spcPct val="0"/>
                </a:spcBef>
              </a:pPr>
              <a:t>1</a:t>
            </a:fld>
            <a:endParaRPr lang="en-US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83EDB738-E583-5790-79B6-7967A478E3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955A75-3257-4C03-A35F-8F7963ADAF77}" type="slidenum">
              <a:rPr lang="en-US" altLang="cs-CZ"/>
              <a:pPr>
                <a:spcBef>
                  <a:spcPct val="0"/>
                </a:spcBef>
              </a:pPr>
              <a:t>10</a:t>
            </a:fld>
            <a:endParaRPr lang="en-US" altLang="cs-CZ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C25F1484-6A0A-404D-BA7A-CDAF4E95DF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901A6F72-5213-47A0-0FB3-3520901C03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5DAA8F02-19FB-299C-E1C8-0C1DDC30F3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20F01A-FEB5-4ACD-9CD7-FE3F3E4B02D0}" type="slidenum">
              <a:rPr lang="en-US" altLang="cs-CZ"/>
              <a:pPr>
                <a:spcBef>
                  <a:spcPct val="0"/>
                </a:spcBef>
              </a:pPr>
              <a:t>11</a:t>
            </a:fld>
            <a:endParaRPr lang="en-US" altLang="cs-CZ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DE6572D6-BFA5-7974-E33D-7D94ADD575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55819EF2-9FDD-5447-079E-39A81CC8C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248EBD24-3E91-6AC4-B0F8-2681A89C38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D8AABB-4EAB-4C9D-A925-26AF0A5C2201}" type="slidenum">
              <a:rPr lang="en-US" altLang="cs-CZ"/>
              <a:pPr>
                <a:spcBef>
                  <a:spcPct val="0"/>
                </a:spcBef>
              </a:pPr>
              <a:t>12</a:t>
            </a:fld>
            <a:endParaRPr lang="en-US" altLang="cs-CZ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23B9F93F-460A-1893-0436-374A424881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6A6ACB49-7EDC-4426-2FF4-BA9CC45CAB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4BEF77A2-5104-C2AC-14EA-0636CC217B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C1CE93-C30A-4BDD-8EC9-780AAA7DBBD6}" type="slidenum">
              <a:rPr lang="en-US" altLang="cs-CZ"/>
              <a:pPr>
                <a:spcBef>
                  <a:spcPct val="0"/>
                </a:spcBef>
              </a:pPr>
              <a:t>13</a:t>
            </a:fld>
            <a:endParaRPr lang="en-US" altLang="cs-CZ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654FF0E1-25CA-53CF-F228-240377F3BA8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F1FA282A-CB65-9B17-0754-9A545D3E59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AB688F0-B7CA-7565-55A2-BE131D270B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E91188-AD06-4135-ADA4-BC42605F177F}" type="slidenum">
              <a:rPr lang="en-US" altLang="cs-CZ"/>
              <a:pPr>
                <a:spcBef>
                  <a:spcPct val="0"/>
                </a:spcBef>
              </a:pPr>
              <a:t>2</a:t>
            </a:fld>
            <a:endParaRPr lang="en-US" altLang="cs-CZ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42BBF1F-E9DF-D598-2DC1-CD14C96B3D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E203D4B8-0743-810E-E718-0AAFD0065B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076AD608-FEAF-7BED-8B1D-291630BEA2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75557C-FB21-423B-95AD-4D044FC6EDC3}" type="slidenum">
              <a:rPr lang="en-US" altLang="cs-CZ"/>
              <a:pPr>
                <a:spcBef>
                  <a:spcPct val="0"/>
                </a:spcBef>
              </a:pPr>
              <a:t>3</a:t>
            </a:fld>
            <a:endParaRPr lang="en-US" altLang="cs-CZ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7D27AB01-6A5E-49DD-D9B1-B5B23DCB68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C104FDC3-D5B9-2A97-3EB3-7EBB941317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21ED18BF-757F-BF91-E697-68F5C17320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9D36642-3C4D-45C7-9EA5-096081A508F9}" type="slidenum">
              <a:rPr lang="en-US" altLang="cs-CZ"/>
              <a:pPr>
                <a:spcBef>
                  <a:spcPct val="0"/>
                </a:spcBef>
              </a:pPr>
              <a:t>4</a:t>
            </a:fld>
            <a:endParaRPr lang="en-US" altLang="cs-CZ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EA3DB681-E041-7188-5D6F-F88E3E1EE1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3CCDEFE-8DD0-8997-A34C-404D2AA737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91500EE-95A0-7D18-28F0-81CC55E4C1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A0272B-92D3-4715-B767-3153153CD176}" type="slidenum">
              <a:rPr lang="en-US" altLang="cs-CZ"/>
              <a:pPr>
                <a:spcBef>
                  <a:spcPct val="0"/>
                </a:spcBef>
              </a:pPr>
              <a:t>5</a:t>
            </a:fld>
            <a:endParaRPr lang="en-US" altLang="cs-CZ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118926A7-D289-96D0-F103-ADEE5026ACB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199B3F9C-D78D-1AA2-9D1C-BE6335FFD3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CC49CECD-C755-10B6-6C37-0D5C4F47EA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2E4628-D95C-4B36-81C4-94BA0487CC82}" type="slidenum">
              <a:rPr lang="en-US" altLang="cs-CZ"/>
              <a:pPr>
                <a:spcBef>
                  <a:spcPct val="0"/>
                </a:spcBef>
              </a:pPr>
              <a:t>6</a:t>
            </a:fld>
            <a:endParaRPr lang="en-US" altLang="cs-CZ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FEFABFA-C122-34CE-9FDE-F975BE8B4B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455983E-F5D1-F0AB-EED2-3F425EF2E2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227A3E51-360E-98C5-73A5-EAC4D7C398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DAF367-29E1-4BCD-B4DA-9C20235A1AA6}" type="slidenum">
              <a:rPr lang="en-US" altLang="cs-CZ"/>
              <a:pPr>
                <a:spcBef>
                  <a:spcPct val="0"/>
                </a:spcBef>
              </a:pPr>
              <a:t>7</a:t>
            </a:fld>
            <a:endParaRPr lang="en-US" altLang="cs-CZ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E432561-302D-1D2C-949D-6E3589B59EA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F6B9CB4-4E48-BEEA-6B4F-A7877DC01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C6F03C5C-6525-CE9B-2911-2001013C91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981BC9-2909-4A17-8BFA-2F19FC95D94F}" type="slidenum">
              <a:rPr lang="en-US" altLang="cs-CZ"/>
              <a:pPr>
                <a:spcBef>
                  <a:spcPct val="0"/>
                </a:spcBef>
              </a:pPr>
              <a:t>8</a:t>
            </a:fld>
            <a:endParaRPr lang="en-US" altLang="cs-CZ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AFCE50D4-AA62-B0DD-7021-CD3DB8BD1F6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C4AD0807-5DCB-F3A4-FAEA-D83DE37637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D6538FE6-BA71-C176-286C-1F8FFDA6FB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3D6E00-4556-4B3E-BDBE-76B5EEE826F2}" type="slidenum">
              <a:rPr lang="en-US" altLang="cs-CZ"/>
              <a:pPr>
                <a:spcBef>
                  <a:spcPct val="0"/>
                </a:spcBef>
              </a:pPr>
              <a:t>9</a:t>
            </a:fld>
            <a:endParaRPr lang="en-US" altLang="cs-CZ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37850B5D-5C80-2E0F-2301-B55019C90EB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5D2AA11F-5461-F212-22B9-111C26B83E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B2C435E-76FE-ED28-C024-8FE1499EBC07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69D3858-17C4-B53B-8DEA-CDD2B4A6CDB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86 w 2780"/>
                <a:gd name="T1" fmla="*/ 18 h 953"/>
                <a:gd name="T2" fmla="*/ 2696 w 2780"/>
                <a:gd name="T3" fmla="*/ 24 h 953"/>
                <a:gd name="T4" fmla="*/ 2629 w 2780"/>
                <a:gd name="T5" fmla="*/ 102 h 953"/>
                <a:gd name="T6" fmla="*/ 2527 w 2780"/>
                <a:gd name="T7" fmla="*/ 156 h 953"/>
                <a:gd name="T8" fmla="*/ 2521 w 2780"/>
                <a:gd name="T9" fmla="*/ 222 h 953"/>
                <a:gd name="T10" fmla="*/ 2503 w 2780"/>
                <a:gd name="T11" fmla="*/ 246 h 953"/>
                <a:gd name="T12" fmla="*/ 2485 w 2780"/>
                <a:gd name="T13" fmla="*/ 252 h 953"/>
                <a:gd name="T14" fmla="*/ 2413 w 2780"/>
                <a:gd name="T15" fmla="*/ 210 h 953"/>
                <a:gd name="T16" fmla="*/ 2274 w 2780"/>
                <a:gd name="T17" fmla="*/ 192 h 953"/>
                <a:gd name="T18" fmla="*/ 2250 w 2780"/>
                <a:gd name="T19" fmla="*/ 186 h 953"/>
                <a:gd name="T20" fmla="*/ 2232 w 2780"/>
                <a:gd name="T21" fmla="*/ 192 h 953"/>
                <a:gd name="T22" fmla="*/ 2160 w 2780"/>
                <a:gd name="T23" fmla="*/ 228 h 953"/>
                <a:gd name="T24" fmla="*/ 2124 w 2780"/>
                <a:gd name="T25" fmla="*/ 240 h 953"/>
                <a:gd name="T26" fmla="*/ 2100 w 2780"/>
                <a:gd name="T27" fmla="*/ 246 h 953"/>
                <a:gd name="T28" fmla="*/ 2088 w 2780"/>
                <a:gd name="T29" fmla="*/ 258 h 953"/>
                <a:gd name="T30" fmla="*/ 2088 w 2780"/>
                <a:gd name="T31" fmla="*/ 276 h 953"/>
                <a:gd name="T32" fmla="*/ 2065 w 2780"/>
                <a:gd name="T33" fmla="*/ 300 h 953"/>
                <a:gd name="T34" fmla="*/ 2047 w 2780"/>
                <a:gd name="T35" fmla="*/ 312 h 953"/>
                <a:gd name="T36" fmla="*/ 2035 w 2780"/>
                <a:gd name="T37" fmla="*/ 324 h 953"/>
                <a:gd name="T38" fmla="*/ 2023 w 2780"/>
                <a:gd name="T39" fmla="*/ 336 h 953"/>
                <a:gd name="T40" fmla="*/ 1991 w 2780"/>
                <a:gd name="T41" fmla="*/ 342 h 953"/>
                <a:gd name="T42" fmla="*/ 1925 w 2780"/>
                <a:gd name="T43" fmla="*/ 336 h 953"/>
                <a:gd name="T44" fmla="*/ 1889 w 2780"/>
                <a:gd name="T45" fmla="*/ 330 h 953"/>
                <a:gd name="T46" fmla="*/ 1877 w 2780"/>
                <a:gd name="T47" fmla="*/ 342 h 953"/>
                <a:gd name="T48" fmla="*/ 1865 w 2780"/>
                <a:gd name="T49" fmla="*/ 354 h 953"/>
                <a:gd name="T50" fmla="*/ 1835 w 2780"/>
                <a:gd name="T51" fmla="*/ 360 h 953"/>
                <a:gd name="T52" fmla="*/ 1776 w 2780"/>
                <a:gd name="T53" fmla="*/ 342 h 953"/>
                <a:gd name="T54" fmla="*/ 1752 w 2780"/>
                <a:gd name="T55" fmla="*/ 342 h 953"/>
                <a:gd name="T56" fmla="*/ 1728 w 2780"/>
                <a:gd name="T57" fmla="*/ 354 h 953"/>
                <a:gd name="T58" fmla="*/ 1666 w 2780"/>
                <a:gd name="T59" fmla="*/ 425 h 953"/>
                <a:gd name="T60" fmla="*/ 1624 w 2780"/>
                <a:gd name="T61" fmla="*/ 569 h 953"/>
                <a:gd name="T62" fmla="*/ 1624 w 2780"/>
                <a:gd name="T63" fmla="*/ 593 h 953"/>
                <a:gd name="T64" fmla="*/ 1630 w 2780"/>
                <a:gd name="T65" fmla="*/ 641 h 953"/>
                <a:gd name="T66" fmla="*/ 1648 w 2780"/>
                <a:gd name="T67" fmla="*/ 659 h 953"/>
                <a:gd name="T68" fmla="*/ 1642 w 2780"/>
                <a:gd name="T69" fmla="*/ 671 h 953"/>
                <a:gd name="T70" fmla="*/ 1630 w 2780"/>
                <a:gd name="T71" fmla="*/ 683 h 953"/>
                <a:gd name="T72" fmla="*/ 1552 w 2780"/>
                <a:gd name="T73" fmla="*/ 689 h 953"/>
                <a:gd name="T74" fmla="*/ 1475 w 2780"/>
                <a:gd name="T75" fmla="*/ 629 h 953"/>
                <a:gd name="T76" fmla="*/ 1341 w 2780"/>
                <a:gd name="T77" fmla="*/ 587 h 953"/>
                <a:gd name="T78" fmla="*/ 1192 w 2780"/>
                <a:gd name="T79" fmla="*/ 671 h 953"/>
                <a:gd name="T80" fmla="*/ 1022 w 2780"/>
                <a:gd name="T81" fmla="*/ 731 h 953"/>
                <a:gd name="T82" fmla="*/ 819 w 2780"/>
                <a:gd name="T83" fmla="*/ 743 h 953"/>
                <a:gd name="T84" fmla="*/ 632 w 2780"/>
                <a:gd name="T85" fmla="*/ 701 h 953"/>
                <a:gd name="T86" fmla="*/ 572 w 2780"/>
                <a:gd name="T87" fmla="*/ 695 h 953"/>
                <a:gd name="T88" fmla="*/ 560 w 2780"/>
                <a:gd name="T89" fmla="*/ 701 h 953"/>
                <a:gd name="T90" fmla="*/ 524 w 2780"/>
                <a:gd name="T91" fmla="*/ 731 h 953"/>
                <a:gd name="T92" fmla="*/ 438 w 2780"/>
                <a:gd name="T93" fmla="*/ 809 h 953"/>
                <a:gd name="T94" fmla="*/ 408 w 2780"/>
                <a:gd name="T95" fmla="*/ 821 h 953"/>
                <a:gd name="T96" fmla="*/ 384 w 2780"/>
                <a:gd name="T97" fmla="*/ 821 h 953"/>
                <a:gd name="T98" fmla="*/ 337 w 2780"/>
                <a:gd name="T99" fmla="*/ 827 h 953"/>
                <a:gd name="T100" fmla="*/ 211 w 2780"/>
                <a:gd name="T101" fmla="*/ 851 h 953"/>
                <a:gd name="T102" fmla="*/ 175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98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542D141-4CA8-A1DB-9C99-90C089312D7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80648814-1ECA-DEC4-70E7-32A64DBB21F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1E6C6435-2469-C2E2-E9AB-06813052E27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9770F755-B7A9-CA51-D392-2AA89B89E3B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2458EE66-1F6F-7F74-0AD5-8E09BF4F166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C061DB72-368A-EA7E-486F-3740DF12D9B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FA716D75-23E5-73B7-A3A2-12399FD33D6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F2C64490-5F53-00B9-9632-3F43E4AFF41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108257CF-F396-3010-D698-70FCB5828C1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1E58AFD-3525-DFA0-9A71-F038F784C19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8048D10D-78BC-EB90-1B57-28056DE10BE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DD0D1616-9B58-7F58-9042-9C1D1A08A2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0E64239A-BBCE-66D2-886C-F5599C73FB3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167C778-DD6F-E44A-3D2D-8F6C8E9E3AC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</p:grpSp>
      <p:sp>
        <p:nvSpPr>
          <p:cNvPr id="3278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Klepnutím lze upravit styl předlohy nadpisů.</a:t>
            </a:r>
          </a:p>
        </p:txBody>
      </p:sp>
      <p:sp>
        <p:nvSpPr>
          <p:cNvPr id="3278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Klepnutím lze upravit styl předlohy podnadpisů.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E8DF8D36-B787-3FAA-8DF1-5ECD1261181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21">
            <a:extLst>
              <a:ext uri="{FF2B5EF4-FFF2-40B4-BE49-F238E27FC236}">
                <a16:creationId xmlns:a16="http://schemas.microsoft.com/office/drawing/2014/main" id="{EBDE705E-9755-BA9C-BEA1-D8643453DB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2">
            <a:extLst>
              <a:ext uri="{FF2B5EF4-FFF2-40B4-BE49-F238E27FC236}">
                <a16:creationId xmlns:a16="http://schemas.microsoft.com/office/drawing/2014/main" id="{ADAC67C1-2885-94D8-E8D0-ACBCBB7140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78F9FD-04E4-42B6-BED0-E52E727669EC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925013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F8FA824D-F621-B2B6-6C97-3FAAACF7A4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7D58DFE7-4AB9-23CE-C4B2-F05430CE0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47042059-37E9-BA79-60C0-3E73505CB1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E4C59-DD89-486E-9AFB-B7370F85DF8F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47571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5391AC8-5DDB-0CBC-B690-CEDF83C82C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90E1EC8A-0AA0-9E74-32CE-5C7F2B34A9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19CD8E0D-2A80-0D69-1588-BBC5A5D2AB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79143-C5C9-42E6-B23A-D490F7EA0DAF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83405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FF108827-6C5D-E71D-B431-56A6F9A701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E7EC82AA-4088-DD3D-A7EB-3CE304B775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C056A69E-3916-16AA-CAB7-BC83C56253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5DC0B-A2C9-4641-840A-80896D9B2B43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58308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AB992E12-BE2D-BCFC-8A64-3DFE035B97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1B1893B0-115E-8116-BB2B-938EF93D4E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ED4BED03-DB0A-456A-7CC3-06EE59C9B7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7BD20-42D4-4088-8A4C-2B92C51B651C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571214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4EB1246-BA37-3F3A-7251-3DE640EA85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F2444C3E-529F-37D9-48C6-893C9F36D8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670AE3AF-F2C2-AB06-EB36-9FE98E2CCC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01481-A0DC-4A74-8456-A5661385577A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67325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56221CF-868F-6BD2-6DEC-9EC50AF2E4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id="{0D4B4995-7B75-F1A6-B52F-E3A91FCFC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CB744BE7-FB8C-00C5-1356-032CFE28B5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DF8E9-005D-4D40-8B5D-620C37EE1686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65270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B6E63880-D963-9558-7BE9-7B72629B82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E951B2EA-0B1B-AC30-DF50-FFD511E5E9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57FAB79D-DDFC-1C1F-45B8-D795FEAAA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FF517-C5A9-42B6-87C2-41875159B4E6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00426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:a16="http://schemas.microsoft.com/office/drawing/2014/main" id="{32D424DB-F574-3E04-6E67-D1B4B953FB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>
            <a:extLst>
              <a:ext uri="{FF2B5EF4-FFF2-40B4-BE49-F238E27FC236}">
                <a16:creationId xmlns:a16="http://schemas.microsoft.com/office/drawing/2014/main" id="{11A69BB0-5341-A48E-87D4-55FA877A01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BCB0CD7A-5C24-5FA9-FFF2-C0E519F5C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6D6DD-F3F5-47B9-B1F5-05C49015E2FA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477780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4A60998-0881-DB7B-671E-0CA4EEEF36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234F1FE7-4957-53B8-61B9-830A8D8D93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F0E1EBC0-84B6-61F8-82BA-C91F242098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3DE4-C8D5-44AA-A53F-469066D3B887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719425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0024E3B4-FA17-7125-4037-EED6A1BBF7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BA23EDA8-6A90-0D4E-D835-C6BB57F6F4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76F55E59-3887-9356-C88C-77B9026364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314E9-1B6C-4207-8E88-5D990AF59868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59022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5D7D9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67A96C1B-FDB8-3A17-4262-ED2832EFAE1C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2F044B7F-5EE3-D5EF-A3BF-A02F8A76F5C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86 w 2780"/>
                <a:gd name="T1" fmla="*/ 18 h 953"/>
                <a:gd name="T2" fmla="*/ 2696 w 2780"/>
                <a:gd name="T3" fmla="*/ 24 h 953"/>
                <a:gd name="T4" fmla="*/ 2629 w 2780"/>
                <a:gd name="T5" fmla="*/ 102 h 953"/>
                <a:gd name="T6" fmla="*/ 2527 w 2780"/>
                <a:gd name="T7" fmla="*/ 156 h 953"/>
                <a:gd name="T8" fmla="*/ 2521 w 2780"/>
                <a:gd name="T9" fmla="*/ 222 h 953"/>
                <a:gd name="T10" fmla="*/ 2503 w 2780"/>
                <a:gd name="T11" fmla="*/ 246 h 953"/>
                <a:gd name="T12" fmla="*/ 2485 w 2780"/>
                <a:gd name="T13" fmla="*/ 252 h 953"/>
                <a:gd name="T14" fmla="*/ 2413 w 2780"/>
                <a:gd name="T15" fmla="*/ 210 h 953"/>
                <a:gd name="T16" fmla="*/ 2274 w 2780"/>
                <a:gd name="T17" fmla="*/ 192 h 953"/>
                <a:gd name="T18" fmla="*/ 2250 w 2780"/>
                <a:gd name="T19" fmla="*/ 186 h 953"/>
                <a:gd name="T20" fmla="*/ 2232 w 2780"/>
                <a:gd name="T21" fmla="*/ 192 h 953"/>
                <a:gd name="T22" fmla="*/ 2160 w 2780"/>
                <a:gd name="T23" fmla="*/ 228 h 953"/>
                <a:gd name="T24" fmla="*/ 2124 w 2780"/>
                <a:gd name="T25" fmla="*/ 240 h 953"/>
                <a:gd name="T26" fmla="*/ 2100 w 2780"/>
                <a:gd name="T27" fmla="*/ 246 h 953"/>
                <a:gd name="T28" fmla="*/ 2088 w 2780"/>
                <a:gd name="T29" fmla="*/ 258 h 953"/>
                <a:gd name="T30" fmla="*/ 2088 w 2780"/>
                <a:gd name="T31" fmla="*/ 276 h 953"/>
                <a:gd name="T32" fmla="*/ 2065 w 2780"/>
                <a:gd name="T33" fmla="*/ 300 h 953"/>
                <a:gd name="T34" fmla="*/ 2047 w 2780"/>
                <a:gd name="T35" fmla="*/ 312 h 953"/>
                <a:gd name="T36" fmla="*/ 2035 w 2780"/>
                <a:gd name="T37" fmla="*/ 324 h 953"/>
                <a:gd name="T38" fmla="*/ 2023 w 2780"/>
                <a:gd name="T39" fmla="*/ 336 h 953"/>
                <a:gd name="T40" fmla="*/ 1991 w 2780"/>
                <a:gd name="T41" fmla="*/ 342 h 953"/>
                <a:gd name="T42" fmla="*/ 1925 w 2780"/>
                <a:gd name="T43" fmla="*/ 336 h 953"/>
                <a:gd name="T44" fmla="*/ 1889 w 2780"/>
                <a:gd name="T45" fmla="*/ 330 h 953"/>
                <a:gd name="T46" fmla="*/ 1877 w 2780"/>
                <a:gd name="T47" fmla="*/ 342 h 953"/>
                <a:gd name="T48" fmla="*/ 1865 w 2780"/>
                <a:gd name="T49" fmla="*/ 354 h 953"/>
                <a:gd name="T50" fmla="*/ 1835 w 2780"/>
                <a:gd name="T51" fmla="*/ 360 h 953"/>
                <a:gd name="T52" fmla="*/ 1776 w 2780"/>
                <a:gd name="T53" fmla="*/ 342 h 953"/>
                <a:gd name="T54" fmla="*/ 1752 w 2780"/>
                <a:gd name="T55" fmla="*/ 342 h 953"/>
                <a:gd name="T56" fmla="*/ 1728 w 2780"/>
                <a:gd name="T57" fmla="*/ 354 h 953"/>
                <a:gd name="T58" fmla="*/ 1666 w 2780"/>
                <a:gd name="T59" fmla="*/ 425 h 953"/>
                <a:gd name="T60" fmla="*/ 1624 w 2780"/>
                <a:gd name="T61" fmla="*/ 569 h 953"/>
                <a:gd name="T62" fmla="*/ 1624 w 2780"/>
                <a:gd name="T63" fmla="*/ 593 h 953"/>
                <a:gd name="T64" fmla="*/ 1630 w 2780"/>
                <a:gd name="T65" fmla="*/ 641 h 953"/>
                <a:gd name="T66" fmla="*/ 1648 w 2780"/>
                <a:gd name="T67" fmla="*/ 659 h 953"/>
                <a:gd name="T68" fmla="*/ 1642 w 2780"/>
                <a:gd name="T69" fmla="*/ 671 h 953"/>
                <a:gd name="T70" fmla="*/ 1630 w 2780"/>
                <a:gd name="T71" fmla="*/ 683 h 953"/>
                <a:gd name="T72" fmla="*/ 1552 w 2780"/>
                <a:gd name="T73" fmla="*/ 689 h 953"/>
                <a:gd name="T74" fmla="*/ 1475 w 2780"/>
                <a:gd name="T75" fmla="*/ 629 h 953"/>
                <a:gd name="T76" fmla="*/ 1341 w 2780"/>
                <a:gd name="T77" fmla="*/ 587 h 953"/>
                <a:gd name="T78" fmla="*/ 1192 w 2780"/>
                <a:gd name="T79" fmla="*/ 671 h 953"/>
                <a:gd name="T80" fmla="*/ 1022 w 2780"/>
                <a:gd name="T81" fmla="*/ 731 h 953"/>
                <a:gd name="T82" fmla="*/ 819 w 2780"/>
                <a:gd name="T83" fmla="*/ 743 h 953"/>
                <a:gd name="T84" fmla="*/ 632 w 2780"/>
                <a:gd name="T85" fmla="*/ 701 h 953"/>
                <a:gd name="T86" fmla="*/ 572 w 2780"/>
                <a:gd name="T87" fmla="*/ 695 h 953"/>
                <a:gd name="T88" fmla="*/ 560 w 2780"/>
                <a:gd name="T89" fmla="*/ 701 h 953"/>
                <a:gd name="T90" fmla="*/ 524 w 2780"/>
                <a:gd name="T91" fmla="*/ 731 h 953"/>
                <a:gd name="T92" fmla="*/ 438 w 2780"/>
                <a:gd name="T93" fmla="*/ 809 h 953"/>
                <a:gd name="T94" fmla="*/ 408 w 2780"/>
                <a:gd name="T95" fmla="*/ 821 h 953"/>
                <a:gd name="T96" fmla="*/ 384 w 2780"/>
                <a:gd name="T97" fmla="*/ 821 h 953"/>
                <a:gd name="T98" fmla="*/ 337 w 2780"/>
                <a:gd name="T99" fmla="*/ 827 h 953"/>
                <a:gd name="T100" fmla="*/ 211 w 2780"/>
                <a:gd name="T101" fmla="*/ 851 h 953"/>
                <a:gd name="T102" fmla="*/ 175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98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748" name="Freeform 4">
              <a:extLst>
                <a:ext uri="{FF2B5EF4-FFF2-40B4-BE49-F238E27FC236}">
                  <a16:creationId xmlns:a16="http://schemas.microsoft.com/office/drawing/2014/main" id="{7EF7A2B5-C430-F5DF-B0A5-179143B0DB3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49" name="Freeform 5">
              <a:extLst>
                <a:ext uri="{FF2B5EF4-FFF2-40B4-BE49-F238E27FC236}">
                  <a16:creationId xmlns:a16="http://schemas.microsoft.com/office/drawing/2014/main" id="{012323FA-0A56-EAF1-DC5D-0CA47DBD934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50" name="Freeform 6">
              <a:extLst>
                <a:ext uri="{FF2B5EF4-FFF2-40B4-BE49-F238E27FC236}">
                  <a16:creationId xmlns:a16="http://schemas.microsoft.com/office/drawing/2014/main" id="{A4F57F94-E38C-BE0A-7B04-08A76872DDB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51" name="Freeform 7">
              <a:extLst>
                <a:ext uri="{FF2B5EF4-FFF2-40B4-BE49-F238E27FC236}">
                  <a16:creationId xmlns:a16="http://schemas.microsoft.com/office/drawing/2014/main" id="{0C22F755-8D4A-1CCC-5B76-95014170C4A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52" name="Freeform 8">
              <a:extLst>
                <a:ext uri="{FF2B5EF4-FFF2-40B4-BE49-F238E27FC236}">
                  <a16:creationId xmlns:a16="http://schemas.microsoft.com/office/drawing/2014/main" id="{18EB3210-20FD-7F61-A65B-CE2F905858A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53" name="Freeform 9">
              <a:extLst>
                <a:ext uri="{FF2B5EF4-FFF2-40B4-BE49-F238E27FC236}">
                  <a16:creationId xmlns:a16="http://schemas.microsoft.com/office/drawing/2014/main" id="{1147E9C6-EA7F-81C0-108E-3D512BED1F8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54" name="Freeform 10">
              <a:extLst>
                <a:ext uri="{FF2B5EF4-FFF2-40B4-BE49-F238E27FC236}">
                  <a16:creationId xmlns:a16="http://schemas.microsoft.com/office/drawing/2014/main" id="{7091BC4C-63A9-3A0A-3887-062AD63DD3F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55" name="Freeform 11">
              <a:extLst>
                <a:ext uri="{FF2B5EF4-FFF2-40B4-BE49-F238E27FC236}">
                  <a16:creationId xmlns:a16="http://schemas.microsoft.com/office/drawing/2014/main" id="{92E68F65-8AA3-8BF0-FFBB-1C1E1C14DA6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56" name="Freeform 12">
              <a:extLst>
                <a:ext uri="{FF2B5EF4-FFF2-40B4-BE49-F238E27FC236}">
                  <a16:creationId xmlns:a16="http://schemas.microsoft.com/office/drawing/2014/main" id="{8360639A-700F-7E1F-DAB6-BF2BD0CBC15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57" name="Freeform 13">
              <a:extLst>
                <a:ext uri="{FF2B5EF4-FFF2-40B4-BE49-F238E27FC236}">
                  <a16:creationId xmlns:a16="http://schemas.microsoft.com/office/drawing/2014/main" id="{FB342CF4-29A2-345A-2479-5CA16AEC5DD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58" name="Freeform 14">
              <a:extLst>
                <a:ext uri="{FF2B5EF4-FFF2-40B4-BE49-F238E27FC236}">
                  <a16:creationId xmlns:a16="http://schemas.microsoft.com/office/drawing/2014/main" id="{6794479B-8401-0840-DC48-28BD57B4EA2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59" name="Freeform 15">
              <a:extLst>
                <a:ext uri="{FF2B5EF4-FFF2-40B4-BE49-F238E27FC236}">
                  <a16:creationId xmlns:a16="http://schemas.microsoft.com/office/drawing/2014/main" id="{0F6C2F1F-AEC6-495A-4F50-5B9207D52B3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60" name="Freeform 16">
              <a:extLst>
                <a:ext uri="{FF2B5EF4-FFF2-40B4-BE49-F238E27FC236}">
                  <a16:creationId xmlns:a16="http://schemas.microsoft.com/office/drawing/2014/main" id="{CF84C54C-F4F3-6482-B4A9-5C277F32C71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31761" name="Freeform 17">
              <a:extLst>
                <a:ext uri="{FF2B5EF4-FFF2-40B4-BE49-F238E27FC236}">
                  <a16:creationId xmlns:a16="http://schemas.microsoft.com/office/drawing/2014/main" id="{8099E1D6-BD45-F932-6128-E48B2868B8D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</p:grpSp>
      <p:sp>
        <p:nvSpPr>
          <p:cNvPr id="31762" name="Rectangle 18">
            <a:extLst>
              <a:ext uri="{FF2B5EF4-FFF2-40B4-BE49-F238E27FC236}">
                <a16:creationId xmlns:a16="http://schemas.microsoft.com/office/drawing/2014/main" id="{30F2A656-9E7B-2F8A-3B98-1227D5E745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Klepnutím lze upravit styl předlohy nadpisů.</a:t>
            </a:r>
          </a:p>
        </p:txBody>
      </p:sp>
      <p:sp>
        <p:nvSpPr>
          <p:cNvPr id="31763" name="Rectangle 19">
            <a:extLst>
              <a:ext uri="{FF2B5EF4-FFF2-40B4-BE49-F238E27FC236}">
                <a16:creationId xmlns:a16="http://schemas.microsoft.com/office/drawing/2014/main" id="{A161BC80-5EEE-6C7E-6353-25659D3347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64" name="Rectangle 20">
            <a:extLst>
              <a:ext uri="{FF2B5EF4-FFF2-40B4-BE49-F238E27FC236}">
                <a16:creationId xmlns:a16="http://schemas.microsoft.com/office/drawing/2014/main" id="{00EC357B-5F85-E2DC-5846-A2E41447FC1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65" name="Rectangle 21">
            <a:extLst>
              <a:ext uri="{FF2B5EF4-FFF2-40B4-BE49-F238E27FC236}">
                <a16:creationId xmlns:a16="http://schemas.microsoft.com/office/drawing/2014/main" id="{1BD8115A-45C8-F8EF-1A47-9292F5388F0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9959F73-B87D-4DCE-A758-4B6ADC819059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  <p:sp>
        <p:nvSpPr>
          <p:cNvPr id="31766" name="Rectangle 22">
            <a:extLst>
              <a:ext uri="{FF2B5EF4-FFF2-40B4-BE49-F238E27FC236}">
                <a16:creationId xmlns:a16="http://schemas.microsoft.com/office/drawing/2014/main" id="{522D29FF-96EB-18AD-07D1-A2B11C56A2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>
            <a:extLst>
              <a:ext uri="{FF2B5EF4-FFF2-40B4-BE49-F238E27FC236}">
                <a16:creationId xmlns:a16="http://schemas.microsoft.com/office/drawing/2014/main" id="{832D0AD0-164A-29BC-B94C-ACCBE747B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412875"/>
            <a:ext cx="7561262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600"/>
              <a:t>Pervitin &gt; 2 g (if the mixture contains ať least 0,6 g of base and 0,72 g hydrochloride)</a:t>
            </a:r>
            <a:br>
              <a:rPr lang="cs-CZ" altLang="cs-CZ" sz="1600"/>
            </a:br>
            <a:br>
              <a:rPr lang="cs-CZ" altLang="cs-CZ" sz="1600"/>
            </a:br>
            <a:r>
              <a:rPr lang="cs-CZ" altLang="cs-CZ" sz="1600"/>
              <a:t>Heroin 1,5 g (0,2 g of base and 0,22 g hydrochloride)</a:t>
            </a:r>
            <a:br>
              <a:rPr lang="cs-CZ" altLang="cs-CZ" sz="1600"/>
            </a:br>
            <a:br>
              <a:rPr lang="cs-CZ" altLang="cs-CZ" sz="1600"/>
            </a:br>
            <a:r>
              <a:rPr lang="cs-CZ" altLang="cs-CZ" sz="1600"/>
              <a:t>Cocain &gt; 1 g (0,54 g of base  and 0,6 g hydrochloride)</a:t>
            </a:r>
            <a:br>
              <a:rPr lang="cs-CZ" altLang="cs-CZ" sz="1600"/>
            </a:br>
            <a:br>
              <a:rPr lang="cs-CZ" altLang="cs-CZ" sz="1600"/>
            </a:br>
            <a:r>
              <a:rPr lang="cs-CZ" altLang="cs-CZ" sz="1600"/>
              <a:t>Extase &gt; 4 tablety or more then 0,4 g of substance (0,34 g of base and 0,40 g hydrochloride)</a:t>
            </a:r>
            <a:br>
              <a:rPr lang="cs-CZ" altLang="cs-CZ" sz="1600"/>
            </a:br>
            <a:br>
              <a:rPr lang="cs-CZ" altLang="cs-CZ" sz="1600"/>
            </a:br>
            <a:r>
              <a:rPr lang="cs-CZ" altLang="cs-CZ" sz="1600"/>
              <a:t>LSD &gt; 5 papers, tablets, capsules or crystals (0,000134 g of base  and 0,000250 g of tartarate)</a:t>
            </a:r>
            <a:br>
              <a:rPr lang="cs-CZ" altLang="cs-CZ" sz="1600"/>
            </a:br>
            <a:br>
              <a:rPr lang="cs-CZ" altLang="cs-CZ" sz="1600"/>
            </a:br>
            <a:r>
              <a:rPr lang="cs-CZ" altLang="cs-CZ" sz="1600"/>
              <a:t>Marihuana &gt; 15 g of dry mass (1,5 g delta–9–THC)</a:t>
            </a:r>
            <a:br>
              <a:rPr lang="cs-CZ" altLang="cs-CZ" sz="1600"/>
            </a:br>
            <a:br>
              <a:rPr lang="cs-CZ" altLang="cs-CZ" sz="1600"/>
            </a:br>
            <a:r>
              <a:rPr lang="cs-CZ" altLang="cs-CZ" sz="1600"/>
              <a:t>Hashish &gt; 5 g (1 g delta–9–THC)</a:t>
            </a:r>
            <a:br>
              <a:rPr lang="cs-CZ" altLang="cs-CZ" sz="1600"/>
            </a:br>
            <a:br>
              <a:rPr lang="cs-CZ" altLang="cs-CZ" sz="1600"/>
            </a:br>
            <a:r>
              <a:rPr lang="cs-CZ" altLang="cs-CZ" sz="1600"/>
              <a:t>Mushrooms </a:t>
            </a:r>
            <a:r>
              <a:rPr lang="cs-CZ" altLang="cs-CZ" sz="1600" i="1"/>
              <a:t> Psylocibe bohemica </a:t>
            </a:r>
            <a:r>
              <a:rPr lang="cs-CZ" altLang="cs-CZ" sz="1600"/>
              <a:t>&gt; 40 hats (0,05 g base of psilocine)</a:t>
            </a:r>
            <a:br>
              <a:rPr lang="cs-CZ" altLang="cs-CZ" sz="1600"/>
            </a:br>
            <a:endParaRPr lang="cs-CZ" altLang="cs-CZ" sz="1600"/>
          </a:p>
        </p:txBody>
      </p:sp>
      <p:sp>
        <p:nvSpPr>
          <p:cNvPr id="5123" name="TextovéPole 4">
            <a:extLst>
              <a:ext uri="{FF2B5EF4-FFF2-40B4-BE49-F238E27FC236}">
                <a16:creationId xmlns:a16="http://schemas.microsoft.com/office/drawing/2014/main" id="{A27DE6AD-1F95-ED20-EC91-38AAA2CBF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60350"/>
            <a:ext cx="7416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>
                <a:solidFill>
                  <a:srgbClr val="FF0000"/>
                </a:solidFill>
              </a:rPr>
              <a:t>Unlawfull amount of illcit psychotropic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>
                <a:solidFill>
                  <a:srgbClr val="FF0000"/>
                </a:solidFill>
              </a:rPr>
              <a:t>drugs in Czech republic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6F9E852-1330-F98A-63E2-247AC12C7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4850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/>
              <a:t>Barbiturates</a:t>
            </a:r>
            <a:endParaRPr lang="en-US" sz="320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A2CCF81-2EEB-2892-5D51-8EFA9F90F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351837" cy="554355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/>
              <a:t>Organic substance</a:t>
            </a:r>
          </a:p>
          <a:p>
            <a:pPr eaLnBrk="1" hangingPunct="1">
              <a:defRPr/>
            </a:pPr>
            <a:r>
              <a:rPr lang="en-US" sz="1800"/>
              <a:t>Large family of medicaments</a:t>
            </a:r>
          </a:p>
          <a:p>
            <a:pPr eaLnBrk="1" hangingPunct="1">
              <a:defRPr/>
            </a:pPr>
            <a:r>
              <a:rPr lang="en-US" sz="1800"/>
              <a:t>Barbiturates are classified as ultrashort-, short-, intermediate-, and long-acting, </a:t>
            </a:r>
          </a:p>
          <a:p>
            <a:pPr eaLnBrk="1" hangingPunct="1">
              <a:defRPr/>
            </a:pPr>
            <a:r>
              <a:rPr lang="en-US" sz="1800"/>
              <a:t>Symptoms of intoxication</a:t>
            </a:r>
          </a:p>
          <a:p>
            <a:pPr lvl="1" eaLnBrk="1" hangingPunct="1">
              <a:defRPr/>
            </a:pPr>
            <a:r>
              <a:rPr lang="en-US" sz="1800"/>
              <a:t>respiratory depression, lowered blood pressure, fatigue, fever, unusual excitement, irritability, dizziness, poor concentration, sedation, confusion, impaired coordination, impaired judgment, addiction, and respiratory arrest which may lead to death </a:t>
            </a:r>
          </a:p>
          <a:p>
            <a:pPr eaLnBrk="1" hangingPunct="1">
              <a:defRPr/>
            </a:pPr>
            <a:r>
              <a:rPr lang="en-US" sz="1800"/>
              <a:t>Lethal dose: different, quite high</a:t>
            </a:r>
          </a:p>
          <a:p>
            <a:pPr eaLnBrk="1" hangingPunct="1">
              <a:defRPr/>
            </a:pPr>
            <a:r>
              <a:rPr lang="en-US" sz="1800"/>
              <a:t>Autopsy findings:</a:t>
            </a:r>
          </a:p>
          <a:p>
            <a:pPr lvl="1" eaLnBrk="1" hangingPunct="1">
              <a:defRPr/>
            </a:pPr>
            <a:r>
              <a:rPr lang="en-US" sz="1800"/>
              <a:t>Not characteristic, general signs of suffocation, hyperemia, brain edema</a:t>
            </a:r>
          </a:p>
          <a:p>
            <a:pPr eaLnBrk="1" hangingPunct="1">
              <a:defRPr/>
            </a:pPr>
            <a:r>
              <a:rPr lang="en-US" sz="1800"/>
              <a:t>Medico-legal implication:</a:t>
            </a:r>
          </a:p>
          <a:p>
            <a:pPr lvl="1" eaLnBrk="1" hangingPunct="1">
              <a:defRPr/>
            </a:pPr>
            <a:r>
              <a:rPr lang="en-US" sz="1800"/>
              <a:t>Accident; </a:t>
            </a:r>
          </a:p>
          <a:p>
            <a:pPr lvl="1" eaLnBrk="1" hangingPunct="1">
              <a:defRPr/>
            </a:pPr>
            <a:r>
              <a:rPr lang="en-US" sz="1800"/>
              <a:t>Suicides</a:t>
            </a:r>
          </a:p>
          <a:p>
            <a:pPr lvl="1" eaLnBrk="1" hangingPunct="1">
              <a:defRPr/>
            </a:pPr>
            <a:r>
              <a:rPr lang="en-US" sz="1800"/>
              <a:t>homicide</a:t>
            </a:r>
          </a:p>
          <a:p>
            <a:pPr lvl="1" eaLnBrk="1" hangingPunct="1">
              <a:defRPr/>
            </a:pPr>
            <a:endParaRPr lang="en-US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808B890-426C-F035-4D6A-10C863223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/>
              <a:t>Mushrooms intoxication</a:t>
            </a:r>
            <a:endParaRPr lang="en-US" sz="320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1DEFD33-7A31-C6F2-7A33-B1C26A391F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929188"/>
          </a:xfrm>
        </p:spPr>
        <p:txBody>
          <a:bodyPr/>
          <a:lstStyle/>
          <a:p>
            <a:pPr eaLnBrk="1" hangingPunct="1">
              <a:defRPr/>
            </a:pPr>
            <a:endParaRPr lang="en-US" sz="2000"/>
          </a:p>
          <a:p>
            <a:pPr eaLnBrk="1" hangingPunct="1">
              <a:defRPr/>
            </a:pPr>
            <a:r>
              <a:rPr lang="en-US" sz="2000"/>
              <a:t>Primary intoxication by mushrooms</a:t>
            </a:r>
          </a:p>
          <a:p>
            <a:pPr lvl="1" eaLnBrk="1" hangingPunct="1">
              <a:defRPr/>
            </a:pPr>
            <a:r>
              <a:rPr lang="en-US" sz="1800"/>
              <a:t>Amanita - contains phalotoxins and amatoxins</a:t>
            </a:r>
          </a:p>
          <a:p>
            <a:pPr lvl="1" eaLnBrk="1" hangingPunct="1">
              <a:defRPr/>
            </a:pPr>
            <a:r>
              <a:rPr lang="en-US" sz="1800"/>
              <a:t>Symptoms of intoxication: </a:t>
            </a:r>
          </a:p>
          <a:p>
            <a:pPr lvl="2" eaLnBrk="1" hangingPunct="1">
              <a:defRPr/>
            </a:pPr>
            <a:r>
              <a:rPr lang="en-US" sz="1600"/>
              <a:t>CNS - hallucinations</a:t>
            </a:r>
          </a:p>
          <a:p>
            <a:pPr lvl="2" eaLnBrk="1" hangingPunct="1">
              <a:defRPr/>
            </a:pPr>
            <a:r>
              <a:rPr lang="en-US" sz="1600"/>
              <a:t>Gastrointestinal</a:t>
            </a:r>
          </a:p>
          <a:p>
            <a:pPr lvl="2" eaLnBrk="1" hangingPunct="1">
              <a:defRPr/>
            </a:pPr>
            <a:r>
              <a:rPr lang="en-US" sz="1600"/>
              <a:t>Hepatic failure</a:t>
            </a:r>
          </a:p>
          <a:p>
            <a:pPr lvl="1" eaLnBrk="1" hangingPunct="1">
              <a:defRPr/>
            </a:pPr>
            <a:r>
              <a:rPr lang="en-US" sz="1800"/>
              <a:t>Lethal dose:</a:t>
            </a:r>
          </a:p>
          <a:p>
            <a:pPr lvl="2" eaLnBrk="1" hangingPunct="1">
              <a:defRPr/>
            </a:pPr>
            <a:r>
              <a:rPr lang="en-US" sz="1600"/>
              <a:t>About one half of cap may be lethal</a:t>
            </a:r>
            <a:endParaRPr lang="cs-CZ" sz="1600"/>
          </a:p>
          <a:p>
            <a:pPr lvl="1" eaLnBrk="1" hangingPunct="1">
              <a:defRPr/>
            </a:pPr>
            <a:endParaRPr lang="en-US" sz="1800"/>
          </a:p>
          <a:p>
            <a:pPr eaLnBrk="1" hangingPunct="1">
              <a:defRPr/>
            </a:pPr>
            <a:r>
              <a:rPr lang="en-US" sz="2000"/>
              <a:t>Secondary intoxication:</a:t>
            </a:r>
          </a:p>
          <a:p>
            <a:pPr lvl="1" eaLnBrk="1" hangingPunct="1">
              <a:defRPr/>
            </a:pPr>
            <a:r>
              <a:rPr lang="en-US" sz="1800"/>
              <a:t>Bacterial contamination of non-toxic mushrooms prepared as food</a:t>
            </a:r>
          </a:p>
          <a:p>
            <a:pPr lvl="2" eaLnBrk="1" hangingPunct="1">
              <a:defRPr/>
            </a:pPr>
            <a:endParaRPr lang="en-US" sz="1600"/>
          </a:p>
          <a:p>
            <a:pPr eaLnBrk="1" hangingPunct="1">
              <a:defRPr/>
            </a:pPr>
            <a:endParaRPr lang="en-US" sz="2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1CDCAE3-0F6B-3FB2-C6EB-1339B62EB3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/>
              <a:t>Warfare agents</a:t>
            </a:r>
            <a:endParaRPr lang="en-US" sz="320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2197BC6-7451-BBF9-04AF-75879ABD71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362950" cy="56165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1400"/>
              <a:t>Blood agents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Cyanogen chloride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Hydrogen cyanide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/>
              <a:t>Blister agents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Lewisite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Mustard gas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/>
              <a:t>Nerve agents: organophosphates blocking acetylcholinesterase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Tabun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Sarin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Soman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Syclosarin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/>
              <a:t>Novichok agents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/>
              <a:t>Pulmonary agents: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Chlorine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Chloropicrine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Phosgene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Diphosgen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/>
              <a:t>Incapacitating agents: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Agent 15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EA: </a:t>
            </a:r>
            <a:r>
              <a:rPr lang="en-US" sz="1400"/>
              <a:t>is a</a:t>
            </a:r>
            <a:r>
              <a:rPr lang="cs-CZ" sz="1400"/>
              <a:t> </a:t>
            </a:r>
            <a:r>
              <a:rPr lang="en-US" sz="1400"/>
              <a:t>glycolate anticholinergic compound related to atropine, scopolamine, hyoscyamine, and other deliriants. </a:t>
            </a:r>
            <a:r>
              <a:rPr lang="cs-CZ" sz="1400"/>
              <a:t>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Kolokol-1: opiate-derived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/>
              <a:t>Riot control agents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Pepper spray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400"/>
              <a:t>CSgas</a:t>
            </a:r>
            <a:endParaRPr lang="en-US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80E4E5E-BE87-5CA8-AF08-B99C13FEB6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47700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/>
              <a:t>Insecticides</a:t>
            </a:r>
            <a:endParaRPr lang="en-US" sz="32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A5B5582-EE53-9F90-BA63-EC981174C3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2181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800"/>
              <a:t>1 Classes of agricultural insecticides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/>
              <a:t>1.1 Organochlorine compounds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/>
              <a:t>1.2 Organophosphates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/>
              <a:t>1.3 Pyrethroids</a:t>
            </a:r>
            <a:r>
              <a:rPr lang="cs-CZ" sz="2400"/>
              <a:t>: </a:t>
            </a:r>
          </a:p>
          <a:p>
            <a:pPr marL="922338" lvl="2" indent="-7938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en-US" sz="2000"/>
              <a:t>Pyrethroids are axonic poisons that work by keeping the sodium channels open in the neuronal membranes of insects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/>
              <a:t>1.4 Neonicotinoids </a:t>
            </a:r>
            <a:r>
              <a:rPr lang="cs-CZ" sz="2400"/>
              <a:t>:</a:t>
            </a:r>
            <a:r>
              <a:rPr lang="cs-CZ" sz="1800"/>
              <a:t>acts on the central nervous system </a:t>
            </a:r>
            <a:endParaRPr lang="en-US" sz="1800"/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/>
              <a:t>1.5 Biological insecticides </a:t>
            </a:r>
            <a:endParaRPr lang="cs-CZ" sz="2400"/>
          </a:p>
          <a:p>
            <a:pPr marL="922338" lvl="2" indent="-7938" eaLnBrk="1" hangingPunct="1">
              <a:lnSpc>
                <a:spcPct val="80000"/>
              </a:lnSpc>
              <a:defRPr/>
            </a:pPr>
            <a:r>
              <a:rPr lang="cs-CZ" sz="2000"/>
              <a:t>A number of biological insecticides are available for the control of caterpillars that are particularly soft on natural enemies: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cs-CZ" sz="1800">
                <a:hlinkClick r:id="" action="ppaction://noaction"/>
              </a:rPr>
              <a:t>Pheromone Traps</a:t>
            </a:r>
            <a:r>
              <a:rPr lang="cs-CZ" sz="1800"/>
              <a:t> 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cs-CZ" sz="1800" i="1">
                <a:hlinkClick r:id="" action="ppaction://noaction"/>
              </a:rPr>
              <a:t>Bacillus thuringiensis</a:t>
            </a:r>
            <a:r>
              <a:rPr lang="cs-CZ" sz="1800">
                <a:hlinkClick r:id="" action="ppaction://noaction"/>
              </a:rPr>
              <a:t> products</a:t>
            </a:r>
            <a:r>
              <a:rPr lang="cs-CZ" sz="1800"/>
              <a:t> (e.g. Dipel, Biobit) 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cs-CZ" sz="1800">
                <a:hlinkClick r:id="" action="ppaction://noaction"/>
              </a:rPr>
              <a:t>Nuclear Polyhedrosis Virus products</a:t>
            </a:r>
            <a:r>
              <a:rPr lang="cs-CZ" sz="1800"/>
              <a:t> (Gemstar®, Vivus®)</a:t>
            </a:r>
            <a:r>
              <a:rPr lang="cs-CZ" sz="2800"/>
              <a:t> </a:t>
            </a:r>
            <a:endParaRPr lang="en-US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01BEE77-27DB-A770-77B7-D3B8700173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/>
              <a:t>Cyanides</a:t>
            </a:r>
            <a:endParaRPr lang="en-US" sz="320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54E6566-5491-9432-318D-5C36A01C7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496300" cy="5516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dirty="0"/>
              <a:t>HCN; KCN; </a:t>
            </a:r>
            <a:r>
              <a:rPr lang="en-US" sz="2000" dirty="0" err="1"/>
              <a:t>NaCN</a:t>
            </a:r>
            <a:endParaRPr lang="en-US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/>
              <a:t>Solid or vapors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/>
              <a:t>Extremely toxic: arrest of intracellular breathing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/>
              <a:t>KCN lethal dose 0,15 – 0,60 g (dose may depend on „freshness“)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/>
              <a:t>Industry; Nature (some plants – manioc; yam; kernels of some fruits)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/>
              <a:t>Ways of application: vapors (HCN); ingestion (KCN)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/>
              <a:t>Symptoms of intoxication: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/>
              <a:t>Big dose: death within few seconds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/>
              <a:t>Small dose: </a:t>
            </a:r>
            <a:r>
              <a:rPr lang="cs-CZ" sz="1800" dirty="0" err="1"/>
              <a:t>burning</a:t>
            </a:r>
            <a:r>
              <a:rPr lang="en-US" sz="1800" dirty="0"/>
              <a:t> and bitter taste in mouth; vomiting; difficult breathing; cramps, spasms; signs of cardiac failure; unconsciousness; death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/>
              <a:t>Autopsy findings: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/>
              <a:t>Brightly red </a:t>
            </a:r>
            <a:r>
              <a:rPr lang="en-US" sz="1800" dirty="0" err="1"/>
              <a:t>lividities</a:t>
            </a:r>
            <a:endParaRPr lang="en-US" sz="18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/>
              <a:t>Typical smell of bitter almonds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/>
              <a:t>General signs of suffocation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/>
              <a:t>Lesions of gastric mucosa: KCN+H</a:t>
            </a:r>
            <a:r>
              <a:rPr lang="en-US" sz="1800" baseline="-25000" dirty="0"/>
              <a:t>2</a:t>
            </a:r>
            <a:r>
              <a:rPr lang="en-US" sz="1800" dirty="0"/>
              <a:t>O=KOH+HCN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/>
              <a:t>Medico legal implications: accident; suicide; homicide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D15EC57-D7EF-9E8F-3A13-67A807EB09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/>
              <a:t>Nitrites</a:t>
            </a:r>
            <a:endParaRPr lang="en-US" sz="320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46C0B4-A072-935D-0DD0-759F457DEC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000"/>
              <a:t>Nitric gases:</a:t>
            </a:r>
          </a:p>
          <a:p>
            <a:pPr lvl="1" eaLnBrk="1" hangingPunct="1">
              <a:defRPr/>
            </a:pPr>
            <a:r>
              <a:rPr lang="cs-CZ" sz="1800"/>
              <a:t>Lethal dose about 0,4 g/l</a:t>
            </a:r>
          </a:p>
          <a:p>
            <a:pPr lvl="1" eaLnBrk="1" hangingPunct="1">
              <a:defRPr/>
            </a:pPr>
            <a:r>
              <a:rPr lang="cs-CZ" sz="1800"/>
              <a:t>Main symptoms: breathing disorders, pulmonary oedema,expectoration og haemorhagic sputum</a:t>
            </a:r>
          </a:p>
          <a:p>
            <a:pPr eaLnBrk="1" hangingPunct="1">
              <a:defRPr/>
            </a:pPr>
            <a:r>
              <a:rPr lang="cs-CZ" sz="2000"/>
              <a:t>Solid compounds – anorganic or organic origin</a:t>
            </a:r>
          </a:p>
          <a:p>
            <a:pPr lvl="1" eaLnBrk="1" hangingPunct="1">
              <a:defRPr/>
            </a:pPr>
            <a:r>
              <a:rPr lang="cs-CZ" sz="1800"/>
              <a:t>Amylnitrite; nitrobenzene; nitrogylcerine</a:t>
            </a:r>
          </a:p>
          <a:p>
            <a:pPr lvl="1" eaLnBrk="1" hangingPunct="1">
              <a:defRPr/>
            </a:pPr>
            <a:r>
              <a:rPr lang="cs-CZ" sz="1800"/>
              <a:t>Lethal dose: quite high, different, may be 4-15 g</a:t>
            </a:r>
          </a:p>
          <a:p>
            <a:pPr lvl="1" eaLnBrk="1" hangingPunct="1">
              <a:defRPr/>
            </a:pPr>
            <a:r>
              <a:rPr lang="cs-CZ" sz="1800"/>
              <a:t>Symptoms of intoxication:</a:t>
            </a:r>
          </a:p>
          <a:p>
            <a:pPr lvl="2" eaLnBrk="1" hangingPunct="1">
              <a:defRPr/>
            </a:pPr>
            <a:r>
              <a:rPr lang="cs-CZ" sz="1600"/>
              <a:t> general: difficulties in breathing, disorders of consciousness; perspiration; signs of suffocation</a:t>
            </a:r>
          </a:p>
          <a:p>
            <a:pPr eaLnBrk="1" hangingPunct="1">
              <a:defRPr/>
            </a:pPr>
            <a:r>
              <a:rPr lang="cs-CZ" sz="2000"/>
              <a:t>Autopsy findings:</a:t>
            </a:r>
          </a:p>
          <a:p>
            <a:pPr lvl="1" eaLnBrk="1" hangingPunct="1">
              <a:defRPr/>
            </a:pPr>
            <a:r>
              <a:rPr lang="cs-CZ" sz="1800"/>
              <a:t>Typical blue-gray lividities; methaemoglobinemia</a:t>
            </a:r>
          </a:p>
          <a:p>
            <a:pPr eaLnBrk="1" hangingPunct="1">
              <a:defRPr/>
            </a:pPr>
            <a:endParaRPr 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8CE79F7-2A6B-BE17-08D0-6151F75E25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/>
              <a:t>Thalium</a:t>
            </a:r>
            <a:endParaRPr lang="en-US" sz="320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7DF0402-4F1B-1461-AE92-7E165BE38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/>
              <a:t>Metallic chemical element</a:t>
            </a:r>
          </a:p>
          <a:p>
            <a:pPr eaLnBrk="1" hangingPunct="1">
              <a:defRPr/>
            </a:pPr>
            <a:r>
              <a:rPr lang="en-US" sz="2000"/>
              <a:t>Different chemical compounds: </a:t>
            </a:r>
            <a:r>
              <a:rPr lang="cs-CZ" sz="2000"/>
              <a:t>fluorides, sulfites, chlorides,iodides</a:t>
            </a:r>
            <a:endParaRPr lang="en-US" sz="2000"/>
          </a:p>
          <a:p>
            <a:pPr lvl="1" eaLnBrk="1" hangingPunct="1">
              <a:defRPr/>
            </a:pPr>
            <a:r>
              <a:rPr lang="en-US" sz="1800"/>
              <a:t>Mainly used in industry</a:t>
            </a:r>
          </a:p>
          <a:p>
            <a:pPr lvl="1" eaLnBrk="1" hangingPunct="1">
              <a:defRPr/>
            </a:pPr>
            <a:r>
              <a:rPr lang="en-US" sz="1800"/>
              <a:t>Rat poison and ant killer</a:t>
            </a:r>
          </a:p>
          <a:p>
            <a:pPr eaLnBrk="1" hangingPunct="1">
              <a:defRPr/>
            </a:pPr>
            <a:r>
              <a:rPr lang="en-US" sz="2000"/>
              <a:t>Lethal dose:  about 2 g</a:t>
            </a:r>
          </a:p>
          <a:p>
            <a:pPr eaLnBrk="1" hangingPunct="1">
              <a:defRPr/>
            </a:pPr>
            <a:r>
              <a:rPr lang="en-US" sz="2000"/>
              <a:t>Ways of application: ingestion</a:t>
            </a:r>
          </a:p>
          <a:p>
            <a:pPr eaLnBrk="1" hangingPunct="1">
              <a:defRPr/>
            </a:pPr>
            <a:r>
              <a:rPr lang="en-US" sz="2000"/>
              <a:t>Symptoms of intoxication:</a:t>
            </a:r>
          </a:p>
          <a:p>
            <a:pPr lvl="1" eaLnBrk="1" hangingPunct="1">
              <a:defRPr/>
            </a:pPr>
            <a:r>
              <a:rPr lang="en-US" sz="1800"/>
              <a:t>Vomiting; cramps; unrest; diarrhea then constipation; renal failure</a:t>
            </a:r>
          </a:p>
          <a:p>
            <a:pPr eaLnBrk="1" hangingPunct="1">
              <a:defRPr/>
            </a:pPr>
            <a:r>
              <a:rPr lang="en-US" sz="2000"/>
              <a:t>Autopsy findings:</a:t>
            </a:r>
          </a:p>
          <a:p>
            <a:pPr lvl="1" eaLnBrk="1" hangingPunct="1">
              <a:defRPr/>
            </a:pPr>
            <a:r>
              <a:rPr lang="en-US" sz="1800"/>
              <a:t>Not characteristic</a:t>
            </a:r>
          </a:p>
          <a:p>
            <a:pPr eaLnBrk="1" hangingPunct="1">
              <a:defRPr/>
            </a:pPr>
            <a:r>
              <a:rPr lang="en-US" sz="2000"/>
              <a:t>Medico-legal implication:</a:t>
            </a:r>
          </a:p>
          <a:p>
            <a:pPr lvl="1" eaLnBrk="1" hangingPunct="1">
              <a:defRPr/>
            </a:pPr>
            <a:r>
              <a:rPr lang="en-US" sz="1800"/>
              <a:t>Accidents; it was abused for induction of abortion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6203880-EC08-9447-56C4-DC622790F5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6287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/>
              <a:t>Arsenic</a:t>
            </a:r>
            <a:endParaRPr lang="en-US" sz="32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D2843EB-B11B-58F6-026D-55AACE8480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80400" cy="54721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As; metalloid chemical element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Inorganic and organic compounds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Used in industry in wood preservation; obsolete medicament (neoslavarsan)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Lethal dose: reduced (As (III) and oxidized  (As (V) forms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About  0,15-0,30 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Affect intracellular breathing, man enzymatic pathways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Ways of application: ingestion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Symptoms of intoxication: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Gastrointestinal form (acute)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/>
              <a:t>Scrape in mouth, vomiting – later haemorhagic</a:t>
            </a:r>
            <a:r>
              <a:rPr lang="cs-CZ" sz="1800"/>
              <a:t>, </a:t>
            </a:r>
            <a:r>
              <a:rPr lang="en-US" sz="1800"/>
              <a:t>diarrhea – signs of dehydratation; renal failure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Nerve form (chronic)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/>
              <a:t>Metallic taste in mouth, nausea, diar</a:t>
            </a:r>
            <a:r>
              <a:rPr lang="cs-CZ" sz="1800"/>
              <a:t>r</a:t>
            </a:r>
            <a:r>
              <a:rPr lang="en-US" sz="1800"/>
              <a:t>h</a:t>
            </a:r>
            <a:r>
              <a:rPr lang="cs-CZ" sz="1800"/>
              <a:t>a</a:t>
            </a:r>
            <a:r>
              <a:rPr lang="en-US" sz="1800"/>
              <a:t>e×constipation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/>
              <a:t>Inflammatory changes on mucosa: stomatitis, skin pigmentation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/>
              <a:t>Neurological disorders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Autopsy findings: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Gastrointestinal, liver and kidneys damage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1800"/>
          </a:p>
          <a:p>
            <a:pPr lvl="2" eaLnBrk="1" hangingPunct="1">
              <a:lnSpc>
                <a:spcPct val="90000"/>
              </a:lnSpc>
              <a:defRPr/>
            </a:pPr>
            <a:endParaRPr lang="en-US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EF855FB-39C3-196F-876D-7E2814AC8F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/>
              <a:t>Methanol</a:t>
            </a:r>
            <a:endParaRPr lang="en-US" sz="320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956E1EA-8565-BF84-B9AB-E3C2522350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/>
              <a:t>CH</a:t>
            </a:r>
            <a:r>
              <a:rPr lang="en-US" sz="2000" baseline="-25000"/>
              <a:t>3</a:t>
            </a:r>
            <a:r>
              <a:rPr lang="en-US" sz="2000"/>
              <a:t>OH; liquid; typical aromatic smell of an alcohol</a:t>
            </a:r>
          </a:p>
          <a:p>
            <a:pPr eaLnBrk="1" hangingPunct="1">
              <a:defRPr/>
            </a:pPr>
            <a:r>
              <a:rPr lang="en-US" sz="2000"/>
              <a:t>Extremely toxic</a:t>
            </a:r>
          </a:p>
          <a:p>
            <a:pPr eaLnBrk="1" hangingPunct="1">
              <a:defRPr/>
            </a:pPr>
            <a:r>
              <a:rPr lang="en-US" sz="2000"/>
              <a:t>Lethal dose: 30-100 g</a:t>
            </a:r>
          </a:p>
          <a:p>
            <a:pPr eaLnBrk="1" hangingPunct="1">
              <a:defRPr/>
            </a:pPr>
            <a:r>
              <a:rPr lang="en-US" sz="2000"/>
              <a:t>Ways of application: vapors, ingestion</a:t>
            </a:r>
          </a:p>
          <a:p>
            <a:pPr eaLnBrk="1" hangingPunct="1">
              <a:defRPr/>
            </a:pPr>
            <a:r>
              <a:rPr lang="en-US" sz="2000"/>
              <a:t>Symptoms of intoxication:</a:t>
            </a:r>
          </a:p>
          <a:p>
            <a:pPr lvl="1" eaLnBrk="1" hangingPunct="1">
              <a:defRPr/>
            </a:pPr>
            <a:r>
              <a:rPr lang="en-US" sz="1800"/>
              <a:t>Sniffing up: difficult speaking (whisper); pain in the throat; tinnitus; difficult breathing; disorders of consciousness;</a:t>
            </a:r>
          </a:p>
          <a:p>
            <a:pPr eaLnBrk="1" hangingPunct="1">
              <a:defRPr/>
            </a:pPr>
            <a:r>
              <a:rPr lang="en-US" sz="2000"/>
              <a:t>Medico-legal implications:</a:t>
            </a:r>
          </a:p>
          <a:p>
            <a:pPr lvl="1" eaLnBrk="1" hangingPunct="1">
              <a:defRPr/>
            </a:pPr>
            <a:r>
              <a:rPr lang="en-US" sz="1800"/>
              <a:t>Accident</a:t>
            </a:r>
          </a:p>
          <a:p>
            <a:pPr lvl="1" eaLnBrk="1" hangingPunct="1">
              <a:defRPr/>
            </a:pPr>
            <a:r>
              <a:rPr lang="en-US" sz="1800"/>
              <a:t>Suicide</a:t>
            </a:r>
          </a:p>
          <a:p>
            <a:pPr lvl="1" eaLnBrk="1" hangingPunct="1">
              <a:defRPr/>
            </a:pPr>
            <a:r>
              <a:rPr lang="en-US" sz="1800"/>
              <a:t>Homicide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9A00AC0-29F0-1008-ECEB-1D1E555BA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4850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/>
              <a:t>Nicotine</a:t>
            </a:r>
            <a:endParaRPr lang="en-US" sz="320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85265A2-70D0-BC9D-3E33-2C3189A14E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1800" dirty="0"/>
              <a:t>Alkaloid present in plants form </a:t>
            </a:r>
            <a:r>
              <a:rPr lang="en-US" sz="1800" i="1" dirty="0" err="1"/>
              <a:t>Solanacae</a:t>
            </a:r>
            <a:r>
              <a:rPr lang="en-US" sz="1800" i="1" dirty="0"/>
              <a:t> </a:t>
            </a:r>
            <a:r>
              <a:rPr lang="en-US" sz="1800" dirty="0"/>
              <a:t>family – tobacco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/>
              <a:t>Most wide-spread abused drug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/>
              <a:t>Content in tobacco is about 0,3-6 %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/>
              <a:t>Lethal dose: </a:t>
            </a:r>
            <a:r>
              <a:rPr lang="cs-CZ" sz="1800" dirty="0"/>
              <a:t>0,5 – 1,0</a:t>
            </a:r>
            <a:r>
              <a:rPr lang="en-US" sz="1800" dirty="0"/>
              <a:t> </a:t>
            </a:r>
            <a:r>
              <a:rPr lang="cs-CZ" sz="1800" dirty="0"/>
              <a:t>mg/kg (</a:t>
            </a:r>
            <a:r>
              <a:rPr lang="cs-CZ" sz="1800" dirty="0" err="1"/>
              <a:t>one</a:t>
            </a:r>
            <a:r>
              <a:rPr lang="cs-CZ" sz="1800" dirty="0"/>
              <a:t> </a:t>
            </a:r>
            <a:r>
              <a:rPr lang="cs-CZ" sz="1800" dirty="0" err="1"/>
              <a:t>cigarette</a:t>
            </a:r>
            <a:r>
              <a:rPr lang="cs-CZ" sz="1800" dirty="0"/>
              <a:t> </a:t>
            </a:r>
            <a:r>
              <a:rPr lang="cs-CZ" sz="1800" dirty="0" err="1"/>
              <a:t>contains</a:t>
            </a:r>
            <a:r>
              <a:rPr lang="cs-CZ" sz="1800" dirty="0"/>
              <a:t> 8-10 mg), </a:t>
            </a:r>
            <a:r>
              <a:rPr lang="cs-CZ" sz="1800" dirty="0" err="1"/>
              <a:t>other</a:t>
            </a:r>
            <a:r>
              <a:rPr lang="cs-CZ" sz="1800" dirty="0"/>
              <a:t> </a:t>
            </a:r>
            <a:r>
              <a:rPr lang="cs-CZ" sz="1800" dirty="0" err="1"/>
              <a:t>authors</a:t>
            </a:r>
            <a:r>
              <a:rPr lang="cs-CZ" sz="1800" dirty="0"/>
              <a:t> </a:t>
            </a:r>
            <a:r>
              <a:rPr lang="cs-CZ" sz="1800" dirty="0" err="1"/>
              <a:t>says</a:t>
            </a:r>
            <a:r>
              <a:rPr lang="cs-CZ" sz="1800" dirty="0"/>
              <a:t> 0,5 – 1 g of </a:t>
            </a:r>
            <a:r>
              <a:rPr lang="cs-CZ" sz="1800" dirty="0" err="1"/>
              <a:t>ingested</a:t>
            </a:r>
            <a:r>
              <a:rPr lang="cs-CZ" sz="1800" dirty="0"/>
              <a:t> </a:t>
            </a:r>
            <a:r>
              <a:rPr lang="cs-CZ" sz="1800" dirty="0" err="1"/>
              <a:t>nicotine</a:t>
            </a:r>
            <a:r>
              <a:rPr lang="cs-CZ" sz="1800" dirty="0"/>
              <a:t> (=~ 4mg/l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/>
              <a:t>smoking a </a:t>
            </a:r>
            <a:r>
              <a:rPr lang="cs-CZ" sz="1800" dirty="0" err="1"/>
              <a:t>cigarette</a:t>
            </a:r>
            <a:r>
              <a:rPr lang="cs-CZ" sz="1800" dirty="0"/>
              <a:t> </a:t>
            </a:r>
            <a:r>
              <a:rPr lang="cs-CZ" sz="1800" dirty="0" err="1"/>
              <a:t>results</a:t>
            </a:r>
            <a:r>
              <a:rPr lang="cs-CZ" sz="1800" dirty="0"/>
              <a:t> in </a:t>
            </a:r>
            <a:r>
              <a:rPr lang="cs-CZ" sz="1800" dirty="0" err="1"/>
              <a:t>uptake</a:t>
            </a:r>
            <a:r>
              <a:rPr lang="cs-CZ" sz="1800" dirty="0"/>
              <a:t> of 2 mg (= plasma </a:t>
            </a:r>
            <a:r>
              <a:rPr lang="cs-CZ" sz="1800" dirty="0" err="1"/>
              <a:t>level</a:t>
            </a:r>
            <a:r>
              <a:rPr lang="cs-CZ" sz="1800" dirty="0"/>
              <a:t> 0,03 mg/l)  </a:t>
            </a:r>
            <a:endParaRPr lang="en-US" sz="1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/>
              <a:t>Symptoms of intoxication: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dirty="0"/>
              <a:t>Activate sympathetic nervous system: salivation, nausea, vomiting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dirty="0"/>
              <a:t>CNS: irritation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/>
              <a:t>Ways of application: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dirty="0"/>
              <a:t>Smoking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dirty="0"/>
              <a:t>Chewing × ingestion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/>
              <a:t>Autopsy findings: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dirty="0"/>
              <a:t>Not characteristic, typical smell of tobacco from organs; signs of burning on mucosa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/>
              <a:t>Medico</a:t>
            </a:r>
            <a:r>
              <a:rPr lang="cs-CZ" sz="1800" dirty="0"/>
              <a:t>-</a:t>
            </a:r>
            <a:r>
              <a:rPr lang="en-US" sz="1800" dirty="0"/>
              <a:t>legal implication: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dirty="0"/>
              <a:t>Accident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dirty="0"/>
              <a:t>Suicide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dirty="0"/>
              <a:t>Homicide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6B3DE72-4ACD-7DC7-C246-E143D28E3B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20725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/>
              <a:t>Strychnine</a:t>
            </a:r>
            <a:endParaRPr lang="en-US" sz="320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515C1EA-2868-A592-CFE6-81102CCE6E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073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Alkaloid present in seeds from </a:t>
            </a:r>
            <a:r>
              <a:rPr lang="en-US" sz="1800" i="1"/>
              <a:t>Strychnos nux vomica (</a:t>
            </a:r>
            <a:r>
              <a:rPr lang="en-US" sz="1800"/>
              <a:t>Strychnine tree)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Used as pesticide and rodenticide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before in medicine as stimulant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Extremely toxic: 0,03 – 0,05 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Ways of application: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Ingestion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Symptoms of intoxication: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Unrest, dizziness, anxiety,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Feelings of suffocation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Convulsions, thirst but drinking is not possible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Death may occur immediately, but after a couple of days as well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Autopsy findings: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Not typical, except rigor mortis which is lasting longer then usually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Medico-legal implications: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Accident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Suicide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Homicide: before, but not suitable because of extreme bitter taste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800"/>
          </a:p>
          <a:p>
            <a:pPr eaLnBrk="1" hangingPunct="1">
              <a:lnSpc>
                <a:spcPct val="90000"/>
              </a:lnSpc>
              <a:defRPr/>
            </a:pPr>
            <a:endParaRPr lang="en-US"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1A6574CB-4C19-0D24-7101-1E88410AE6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4850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/>
              <a:t>Opium</a:t>
            </a:r>
            <a:endParaRPr lang="en-US" sz="3200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DA6E7615-C041-7844-5144-25C318CA78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1450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Opium is  mixture of alkaloids present in sap of immature seed pops of </a:t>
            </a:r>
            <a:r>
              <a:rPr lang="en-US" sz="1800" i="1"/>
              <a:t>Papaver somniferum </a:t>
            </a:r>
            <a:endParaRPr lang="en-US" sz="1800"/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Composition: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Morphine, narkoitn, papaverine, codeine, thebain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Most commonly abused drug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Derivatives: heroin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Ways of application: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Ingestion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Smoking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Symptoms of intoxication: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CNS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Autopsy findings: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Not characteristic, pinky red lividities, general signs of suffocations, aspiration of gastric content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/>
              <a:t>Medico-legal implication: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Accident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Suicide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/>
              <a:t>Homicide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Útes">
  <a:themeElements>
    <a:clrScheme name="Útes 7">
      <a:dk1>
        <a:srgbClr val="336699"/>
      </a:dk1>
      <a:lt1>
        <a:srgbClr val="F8F8F8"/>
      </a:lt1>
      <a:dk2>
        <a:srgbClr val="003366"/>
      </a:dk2>
      <a:lt2>
        <a:srgbClr val="D1DDD4"/>
      </a:lt2>
      <a:accent1>
        <a:srgbClr val="3399FF"/>
      </a:accent1>
      <a:accent2>
        <a:srgbClr val="006699"/>
      </a:accent2>
      <a:accent3>
        <a:srgbClr val="AAADB8"/>
      </a:accent3>
      <a:accent4>
        <a:srgbClr val="D4D4D4"/>
      </a:accent4>
      <a:accent5>
        <a:srgbClr val="ADCAFF"/>
      </a:accent5>
      <a:accent6>
        <a:srgbClr val="005C8A"/>
      </a:accent6>
      <a:hlink>
        <a:srgbClr val="86C0CE"/>
      </a:hlink>
      <a:folHlink>
        <a:srgbClr val="008080"/>
      </a:folHlink>
    </a:clrScheme>
    <a:fontScheme name="Útes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Útes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289</TotalTime>
  <Words>1200</Words>
  <Application>Microsoft Office PowerPoint</Application>
  <PresentationFormat>Předvádění na obrazovce (4:3)</PresentationFormat>
  <Paragraphs>200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Verdana</vt:lpstr>
      <vt:lpstr>Arial</vt:lpstr>
      <vt:lpstr>Wingdings</vt:lpstr>
      <vt:lpstr>Útes</vt:lpstr>
      <vt:lpstr>Prezentace aplikace PowerPoint</vt:lpstr>
      <vt:lpstr>Cyanides</vt:lpstr>
      <vt:lpstr>Nitrites</vt:lpstr>
      <vt:lpstr>Thalium</vt:lpstr>
      <vt:lpstr>Arsenic</vt:lpstr>
      <vt:lpstr>Methanol</vt:lpstr>
      <vt:lpstr>Nicotine</vt:lpstr>
      <vt:lpstr>Strychnine</vt:lpstr>
      <vt:lpstr>Opium</vt:lpstr>
      <vt:lpstr>Barbiturates</vt:lpstr>
      <vt:lpstr>Mushrooms intoxication</vt:lpstr>
      <vt:lpstr>Warfare agents</vt:lpstr>
      <vt:lpstr>Insecticides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Pilin</dc:creator>
  <cp:lastModifiedBy>Alexander Pilin</cp:lastModifiedBy>
  <cp:revision>13</cp:revision>
  <dcterms:created xsi:type="dcterms:W3CDTF">2008-11-21T02:38:24Z</dcterms:created>
  <dcterms:modified xsi:type="dcterms:W3CDTF">2025-10-05T19:41:12Z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63cd7f-2d21-486a-9f29-9c1683fdd175_Enabled">
    <vt:lpwstr>true</vt:lpwstr>
  </property>
  <property fmtid="{D5CDD505-2E9C-101B-9397-08002B2CF9AE}" pid="3" name="MSIP_Label_2063cd7f-2d21-486a-9f29-9c1683fdd175_SetDate">
    <vt:lpwstr>2021-11-16T07:08:52Z</vt:lpwstr>
  </property>
  <property fmtid="{D5CDD505-2E9C-101B-9397-08002B2CF9AE}" pid="4" name="MSIP_Label_2063cd7f-2d21-486a-9f29-9c1683fdd175_Method">
    <vt:lpwstr>Standard</vt:lpwstr>
  </property>
  <property fmtid="{D5CDD505-2E9C-101B-9397-08002B2CF9AE}" pid="5" name="MSIP_Label_2063cd7f-2d21-486a-9f29-9c1683fdd175_Name">
    <vt:lpwstr>2063cd7f-2d21-486a-9f29-9c1683fdd175</vt:lpwstr>
  </property>
  <property fmtid="{D5CDD505-2E9C-101B-9397-08002B2CF9AE}" pid="6" name="MSIP_Label_2063cd7f-2d21-486a-9f29-9c1683fdd175_SiteId">
    <vt:lpwstr>0f277086-d4e0-4971-bc1a-bbc5df0eb246</vt:lpwstr>
  </property>
  <property fmtid="{D5CDD505-2E9C-101B-9397-08002B2CF9AE}" pid="7" name="MSIP_Label_2063cd7f-2d21-486a-9f29-9c1683fdd175_ActionId">
    <vt:lpwstr>b92dd03a-ecdb-4164-9cc3-6cdd12fc2448</vt:lpwstr>
  </property>
  <property fmtid="{D5CDD505-2E9C-101B-9397-08002B2CF9AE}" pid="8" name="MSIP_Label_2063cd7f-2d21-486a-9f29-9c1683fdd175_ContentBits">
    <vt:lpwstr>0</vt:lpwstr>
  </property>
</Properties>
</file>