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5F59D0C-C0C3-4A26-E26A-0249DFC7DC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FE4EF49-8A6C-4F0D-2A1C-94F63CF23F6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4C49CDA2-4A91-247E-DB85-0227915EC3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5DF198B-CA72-C848-28FA-FFF70EA0C81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263E4B1-02D8-4228-86C0-1A168A9601BE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9A2C787-BE16-1A7A-502A-EF22558B84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9C585F7-4AD5-C2A0-1F23-FCCDE7E02A9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690F159-D670-D22C-F159-40BC2C1AF28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4700722-73E8-D0C3-513E-448A6FE9F74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noProof="0"/>
              <a:t>Klepnutím lze upravit styly předlohy textu.</a:t>
            </a:r>
          </a:p>
          <a:p>
            <a:pPr lvl="1"/>
            <a:r>
              <a:rPr lang="en-US" altLang="cs-CZ" noProof="0"/>
              <a:t>Druhá úroveň</a:t>
            </a:r>
          </a:p>
          <a:p>
            <a:pPr lvl="2"/>
            <a:r>
              <a:rPr lang="en-US" altLang="cs-CZ" noProof="0"/>
              <a:t>Třetí úroveň</a:t>
            </a:r>
          </a:p>
          <a:p>
            <a:pPr lvl="3"/>
            <a:r>
              <a:rPr lang="en-US" altLang="cs-CZ" noProof="0"/>
              <a:t>Čtvrtá úroveň</a:t>
            </a:r>
          </a:p>
          <a:p>
            <a:pPr lvl="4"/>
            <a:r>
              <a:rPr lang="en-US" altLang="cs-CZ" noProof="0"/>
              <a:t>Pátá úroveň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056AC3E-DB4B-E5B4-26A6-44913F97A87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BD0EFAED-4CB2-4C09-757B-DDA9508CCC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AD64F1A-B591-4971-BE2C-2333BF9BBCEE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EF4CB812-8121-E62C-B294-14B16FE2A6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E703FD-D58D-4F95-B037-A71E0A09577C}" type="slidenum">
              <a:rPr lang="en-US" altLang="cs-CZ" smtClean="0"/>
              <a:pPr/>
              <a:t>1</a:t>
            </a:fld>
            <a:endParaRPr lang="en-US" altLang="cs-CZ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1DD3462-B334-F592-116A-BDA307428A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2CBF8107-A5F5-A4CF-0CEE-9028E500C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2C36B599-D2FD-5969-0F37-A494F33208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21A26A-53AA-401F-A0DD-539E6868E329}" type="slidenum">
              <a:rPr lang="en-US" altLang="cs-CZ" smtClean="0"/>
              <a:pPr/>
              <a:t>2</a:t>
            </a:fld>
            <a:endParaRPr lang="en-US" altLang="cs-CZ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45D7C6E-7757-C5A7-EDD5-EA88915320F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162369B9-9755-1E6B-B953-9EF7F11DD7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A041B700-788F-CA16-7E55-38BD02D9F7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7749F1E-C61D-45A6-AD26-227F50FFB9D5}" type="slidenum">
              <a:rPr lang="en-US" altLang="cs-CZ" smtClean="0"/>
              <a:pPr/>
              <a:t>3</a:t>
            </a:fld>
            <a:endParaRPr lang="en-US" altLang="cs-CZ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2DA72FFD-1E34-098F-4415-F42FB36E17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5C099045-10EA-FC05-D047-CFEFEA2388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53688AD5-1F3F-A4B0-A6AF-9BD7DD4312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8A0A2C-CB2B-4BEA-AF21-CB3AA074B4A7}" type="slidenum">
              <a:rPr lang="en-US" altLang="cs-CZ" smtClean="0"/>
              <a:pPr/>
              <a:t>4</a:t>
            </a:fld>
            <a:endParaRPr lang="en-US" altLang="cs-CZ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CB36E734-BF1B-5705-9320-611F85D2F10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A6792A1-76D8-5228-55F1-A7D1F27527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966BF3F6-6D00-9D5C-E587-930ABAD56D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3B4150-E14E-479E-9D23-D2681477C452}" type="slidenum">
              <a:rPr lang="en-US" altLang="cs-CZ" smtClean="0"/>
              <a:pPr/>
              <a:t>5</a:t>
            </a:fld>
            <a:endParaRPr lang="en-US" altLang="cs-CZ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60B733BA-9B51-1CCC-0AA5-1DDD7F09D8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EE5FFAA-1BC1-4DC2-C015-368045EE25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FDC82CA3-7F85-F047-3DCC-F6926EFBDF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93720CD-9FEA-4C7D-B45F-2987AE33FD5D}" type="slidenum">
              <a:rPr lang="en-US" altLang="cs-CZ" smtClean="0"/>
              <a:pPr/>
              <a:t>6</a:t>
            </a:fld>
            <a:endParaRPr lang="en-US" altLang="cs-CZ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8BD701B3-6C3C-F02A-3BFC-2560D48CBF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074B91B-9AFE-FAEF-3E3C-6B9A455CC9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6ACEC61-2DEC-2AB4-2706-6AF15717D15F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7C1C9E1B-C1EE-54BF-A43F-03B9A217CBB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7B05B24-B85F-1318-AF5F-CBBE334F2A9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689 h 2182"/>
                <a:gd name="T4" fmla="*/ 5590 w 4897"/>
                <a:gd name="T5" fmla="*/ 1689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07768D9-3F39-DAC4-64DD-079067698C6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5BF7368-65B4-A105-5E24-549C8827EDD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9C4E18D8-4E4A-6F89-9A60-A9BE7CACA0F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2CFA87E7-2F5A-CA84-3E68-BE72B835394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</p:grpSp>
      <p:sp>
        <p:nvSpPr>
          <p:cNvPr id="11981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en-US" altLang="cs-CZ" noProof="0"/>
              <a:t>Klepnutím lze upravit styl předlohy nadpisů.</a:t>
            </a:r>
          </a:p>
        </p:txBody>
      </p:sp>
      <p:sp>
        <p:nvSpPr>
          <p:cNvPr id="11981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cs-CZ" noProof="0"/>
              <a:t>Klepnutím lze upravit styl předlohy podnadpisů.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6BC3C26C-9ED2-A615-D8E4-410745D59D8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8CC099A1-9D2B-FB1C-258E-B02E06DAEB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75ED47B0-CD21-567E-C98A-863F9F3CD7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E1FC-5858-47C9-A548-4A5A9C55E24D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4805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3BE05C8-AC70-EC40-95E8-5EDAC0F30D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CDEEA4CF-D4AC-3091-C2D9-A8E20D21C3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DA8755DE-FC81-5777-D17D-728BCAD96B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8386B-DEF4-4D92-BC6F-246EC0D022CB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423886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78C9D23B-57FF-8E2F-9909-C80757263B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1683E7BE-A42B-4180-3EC5-181E4C6B45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874D1B4-6452-5D1E-5260-27F416961A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C8482-BC0D-4832-9401-6231F3D3EEB4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27400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51F588D-F3FB-483B-4186-4A78D5E8AF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0859224-EA4D-7D5D-9835-512D70E60C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E8CB57F-33AD-E934-9ED2-D94BD6B97A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93951-5C8F-4006-B62A-25C983E3ACDA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340614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26A0E81-1A8D-E63C-9BB1-06631A89B8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DC71F9A8-094D-0E18-7A83-5CF497BB9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158E1AE4-8A35-A5A4-9158-D27DDFD9A6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A5A67-863F-4076-92BB-2880EE4CA64A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35901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D5EABB34-8334-5B08-4C65-59AF931965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27BBBB54-D296-0E16-E649-E26727C715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29ABEC2C-B1A2-5B41-FFCB-F697C5CE61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2CEE1-09AF-410F-9DF8-8C0187667995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65811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3FE5775-658F-1396-7AA6-73E356D04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A403D778-7E63-6841-61D7-75CA49E19F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11AC1A8E-80B2-8AF1-C41F-3CAF0C8476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A39DE-6CCE-4C8B-BC00-369A70D590F6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90560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221B513D-1DAE-326F-BBAB-F35900CF25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5D581DC8-FE54-9630-885F-4F46D03620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09958BFD-166B-901D-0EA6-B5D106A927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44EFA-0706-4DCB-A657-F5AED75AE218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396202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7CA66EE4-A876-10FA-3796-3503B89ED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870B5CEE-41AC-9B02-9CAA-08A13B0038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83D51C6-C0B8-6376-4FDF-416389D135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8C005-B831-4245-ADE6-758D3C8D417E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20170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306613A-CE6F-2D2E-940F-A391340F00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E817069-006F-DDC7-4EBB-07E5132CEE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0AF907A-FE1D-FB8F-AD66-6FA38026A1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FE68B-61AE-4C4F-82F8-C1FD5B3F9122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36982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529971F-E372-92E8-FFE9-17E57C3962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8E41BB9-623E-3262-3AC2-5A66CF4B2A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9D9D2804-DD24-FBC3-1408-FF1B6BF448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FD188-D459-4A95-B697-6B41C99FAC8C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258688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24254462-9763-118D-B07A-3F0C21543B27}"/>
              </a:ext>
            </a:extLst>
          </p:cNvPr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EFAC34C7-324D-970F-9813-242AC73F4C3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912 h 2182"/>
                <a:gd name="T4" fmla="*/ 5590 w 4897"/>
                <a:gd name="T5" fmla="*/ 912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B156340C-00E0-1EA2-DD57-5C1BADFCE6C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4" name="Freeform 5">
              <a:extLst>
                <a:ext uri="{FF2B5EF4-FFF2-40B4-BE49-F238E27FC236}">
                  <a16:creationId xmlns:a16="http://schemas.microsoft.com/office/drawing/2014/main" id="{8F659643-1A08-48FD-F891-14840CCD608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883 h 2182"/>
                <a:gd name="T4" fmla="*/ 5590 w 4897"/>
                <a:gd name="T5" fmla="*/ 883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8790" name="Freeform 6">
              <a:extLst>
                <a:ext uri="{FF2B5EF4-FFF2-40B4-BE49-F238E27FC236}">
                  <a16:creationId xmlns:a16="http://schemas.microsoft.com/office/drawing/2014/main" id="{9D770BAA-9FA6-167D-6AAF-98272EF2066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18791" name="Freeform 7">
              <a:extLst>
                <a:ext uri="{FF2B5EF4-FFF2-40B4-BE49-F238E27FC236}">
                  <a16:creationId xmlns:a16="http://schemas.microsoft.com/office/drawing/2014/main" id="{B6198E1B-064C-CB15-959B-CA66207BA03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18792" name="Freeform 8">
              <a:extLst>
                <a:ext uri="{FF2B5EF4-FFF2-40B4-BE49-F238E27FC236}">
                  <a16:creationId xmlns:a16="http://schemas.microsoft.com/office/drawing/2014/main" id="{65714542-04CB-C28A-A3F8-DAE1A58C13C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18793" name="Freeform 9">
              <a:extLst>
                <a:ext uri="{FF2B5EF4-FFF2-40B4-BE49-F238E27FC236}">
                  <a16:creationId xmlns:a16="http://schemas.microsoft.com/office/drawing/2014/main" id="{9FABEC1D-3A8A-EA9A-BD6F-0C97D1E276F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  <p:sp>
          <p:nvSpPr>
            <p:cNvPr id="118794" name="Freeform 10">
              <a:extLst>
                <a:ext uri="{FF2B5EF4-FFF2-40B4-BE49-F238E27FC236}">
                  <a16:creationId xmlns:a16="http://schemas.microsoft.com/office/drawing/2014/main" id="{81FD5492-A39E-4255-5803-9E9A87F6E4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cs-CZ"/>
            </a:p>
          </p:txBody>
        </p:sp>
      </p:grpSp>
      <p:sp>
        <p:nvSpPr>
          <p:cNvPr id="118795" name="Rectangle 11">
            <a:extLst>
              <a:ext uri="{FF2B5EF4-FFF2-40B4-BE49-F238E27FC236}">
                <a16:creationId xmlns:a16="http://schemas.microsoft.com/office/drawing/2014/main" id="{9E3B93E5-CAC6-3857-0E84-788F279620E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118796" name="Rectangle 12">
            <a:extLst>
              <a:ext uri="{FF2B5EF4-FFF2-40B4-BE49-F238E27FC236}">
                <a16:creationId xmlns:a16="http://schemas.microsoft.com/office/drawing/2014/main" id="{5B6E1F63-79C7-EC0B-9D7F-AFBA0B6DBAD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en-US" altLang="cs-CZ"/>
          </a:p>
        </p:txBody>
      </p:sp>
      <p:sp>
        <p:nvSpPr>
          <p:cNvPr id="118797" name="Rectangle 13">
            <a:extLst>
              <a:ext uri="{FF2B5EF4-FFF2-40B4-BE49-F238E27FC236}">
                <a16:creationId xmlns:a16="http://schemas.microsoft.com/office/drawing/2014/main" id="{82750E53-46C7-C2AE-2BE0-D262AAFB9E1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BF381481-AE57-4693-A573-000A03148F35}" type="slidenum">
              <a:rPr lang="en-US" altLang="cs-CZ"/>
              <a:pPr>
                <a:defRPr/>
              </a:pPr>
              <a:t>‹#›</a:t>
            </a:fld>
            <a:endParaRPr lang="en-US" altLang="cs-CZ"/>
          </a:p>
        </p:txBody>
      </p:sp>
      <p:sp>
        <p:nvSpPr>
          <p:cNvPr id="118798" name="Rectangle 14">
            <a:extLst>
              <a:ext uri="{FF2B5EF4-FFF2-40B4-BE49-F238E27FC236}">
                <a16:creationId xmlns:a16="http://schemas.microsoft.com/office/drawing/2014/main" id="{B4CCD703-00BC-752C-D9B5-44CF656B079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/>
              <a:t>Klepnutím lze upravit styl předlohy nadpisů.</a:t>
            </a:r>
          </a:p>
        </p:txBody>
      </p:sp>
      <p:sp>
        <p:nvSpPr>
          <p:cNvPr id="118799" name="Rectangle 15">
            <a:extLst>
              <a:ext uri="{FF2B5EF4-FFF2-40B4-BE49-F238E27FC236}">
                <a16:creationId xmlns:a16="http://schemas.microsoft.com/office/drawing/2014/main" id="{DA865592-BD16-C394-1E8B-14A8D55A7DC6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/>
              <a:t>Klepnutím lze upravit styly předlohy textu.</a:t>
            </a:r>
          </a:p>
          <a:p>
            <a:pPr lvl="1"/>
            <a:r>
              <a:rPr lang="en-US" altLang="cs-CZ"/>
              <a:t>Druhá úroveň</a:t>
            </a:r>
          </a:p>
          <a:p>
            <a:pPr lvl="2"/>
            <a:r>
              <a:rPr lang="en-US" altLang="cs-CZ"/>
              <a:t>Třetí úroveň</a:t>
            </a:r>
          </a:p>
          <a:p>
            <a:pPr lvl="3"/>
            <a:r>
              <a:rPr lang="en-US" altLang="cs-CZ"/>
              <a:t>Čtvrtá úroveň</a:t>
            </a:r>
          </a:p>
          <a:p>
            <a:pPr lvl="4"/>
            <a:r>
              <a:rPr lang="en-US" alt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D797EAB5-2ACF-E064-0C74-4D61FE7F965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7A494928-BED9-3B99-08FD-5C0B3808F1A6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cs-CZ" sz="2400"/>
              <a:t>Protocol about dead body examination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cs-CZ" sz="2400"/>
              <a:t>Physician's report about the dead body examination from the scene of the death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cs-CZ" sz="2400"/>
              <a:t>Report from attending physician – in case of death in the hospital</a:t>
            </a:r>
            <a:endParaRPr lang="cs-CZ" altLang="cs-CZ" sz="2400"/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400"/>
              <a:t>Police reports, history of the case (?)</a:t>
            </a:r>
            <a:endParaRPr lang="en-US" altLang="cs-CZ" sz="2400"/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cs-CZ" sz="2400"/>
              <a:t>Autopsy report itself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cs-CZ" sz="2400"/>
              <a:t>Auxiliary examination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cs-CZ" sz="2400"/>
              <a:t>	(toxicology, histopathology, serology etc.)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cs-CZ" sz="2400"/>
              <a:t>Autopsy diagnosis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cs-CZ" sz="2400"/>
              <a:t>Conclusion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altLang="cs-CZ" sz="2400"/>
          </a:p>
          <a:p>
            <a:pPr eaLnBrk="1" hangingPunct="1">
              <a:lnSpc>
                <a:spcPct val="80000"/>
              </a:lnSpc>
              <a:defRPr/>
            </a:pPr>
            <a:endParaRPr lang="en-US" altLang="cs-CZ" sz="2400"/>
          </a:p>
        </p:txBody>
      </p:sp>
      <p:sp>
        <p:nvSpPr>
          <p:cNvPr id="5124" name="Text Box 6">
            <a:extLst>
              <a:ext uri="{FF2B5EF4-FFF2-40B4-BE49-F238E27FC236}">
                <a16:creationId xmlns:a16="http://schemas.microsoft.com/office/drawing/2014/main" id="{53F24D05-09A7-376C-7B9D-98D38AFCC2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88" y="7842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cs-CZ" altLang="cs-CZ"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C1848CC-788F-8895-5B92-C91275B60C5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73660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 dirty="0" err="1"/>
              <a:t>Autopsy</a:t>
            </a:r>
            <a:r>
              <a:rPr lang="cs-CZ" altLang="cs-CZ" dirty="0"/>
              <a:t> report</a:t>
            </a:r>
            <a:endParaRPr lang="en-US" alt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9C9A89-610F-5CAC-2D96-B9CDD192D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908050"/>
            <a:ext cx="8820150" cy="570547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400" u="sng" dirty="0"/>
              <a:t>Autopsy diagnosis in specific types of violent death.</a:t>
            </a:r>
            <a:endParaRPr lang="cs-CZ" sz="2400" u="sng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dirty="0"/>
              <a:t>A statement on the cause of death is a conclusion based on a set of pathomorphological macroscopic and microscopic symptoms originating in a violent event (</a:t>
            </a:r>
            <a:r>
              <a:rPr lang="en-US" sz="1800" dirty="0" err="1"/>
              <a:t>eg</a:t>
            </a:r>
            <a:r>
              <a:rPr lang="cs-CZ" sz="1800" dirty="0"/>
              <a:t>.</a:t>
            </a:r>
            <a:r>
              <a:rPr lang="en-US" sz="1800" dirty="0"/>
              <a:t> drowning, intoxication, hypothermia, electric shock) as well as the circumstances under which the death occurred. </a:t>
            </a:r>
            <a:endParaRPr lang="cs-CZ" sz="1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sz="1800" dirty="0"/>
              <a:t>1.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1600" b="1" dirty="0"/>
              <a:t>The cause of death was</a:t>
            </a:r>
            <a:r>
              <a:rPr lang="en-US" sz="1600" dirty="0"/>
              <a:t>: </a:t>
            </a:r>
            <a:r>
              <a:rPr lang="en-US" sz="1600" dirty="0" err="1"/>
              <a:t>eg</a:t>
            </a:r>
            <a:r>
              <a:rPr lang="cs-CZ" sz="1600" dirty="0"/>
              <a:t>.</a:t>
            </a:r>
            <a:r>
              <a:rPr lang="en-US" sz="1600" dirty="0"/>
              <a:t> suffocation (from food aspiration, from drowning, hanging); intoxication; </a:t>
            </a:r>
            <a:endParaRPr lang="cs-CZ" sz="1600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1600" b="1" dirty="0"/>
              <a:t>description of typical symptoms</a:t>
            </a:r>
            <a:r>
              <a:rPr lang="en-US" sz="1600" dirty="0"/>
              <a:t>: (</a:t>
            </a:r>
            <a:r>
              <a:rPr lang="en-US" sz="1600" dirty="0" err="1"/>
              <a:t>eg</a:t>
            </a:r>
            <a:r>
              <a:rPr lang="cs-CZ" sz="1600" dirty="0"/>
              <a:t>.</a:t>
            </a:r>
            <a:r>
              <a:rPr lang="en-US" sz="1600" dirty="0"/>
              <a:t> pathomorphological signs of suffocation - </a:t>
            </a:r>
            <a:r>
              <a:rPr lang="en-US" sz="1600" dirty="0" err="1"/>
              <a:t>subserosal</a:t>
            </a:r>
            <a:r>
              <a:rPr lang="en-US" sz="1600" dirty="0"/>
              <a:t> ecchymoses, gastric contents in the lungs and interstitial emphysema; </a:t>
            </a:r>
            <a:r>
              <a:rPr lang="en-US" sz="1600" dirty="0" err="1"/>
              <a:t>Paltauf's</a:t>
            </a:r>
            <a:r>
              <a:rPr lang="en-US" sz="1600" dirty="0"/>
              <a:t> spots and diatoms at drowning); the result of the toxicological examination;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1600" b="1" dirty="0"/>
              <a:t>Other </a:t>
            </a:r>
            <a:r>
              <a:rPr lang="cs-CZ" sz="1600" b="1"/>
              <a:t>traumatic</a:t>
            </a:r>
            <a:r>
              <a:rPr lang="en-US" sz="1600" b="1"/>
              <a:t> </a:t>
            </a:r>
            <a:r>
              <a:rPr lang="en-US" sz="1600" b="1" dirty="0"/>
              <a:t>changes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1600" b="1" dirty="0"/>
              <a:t>Disease changes. </a:t>
            </a:r>
            <a:endParaRPr lang="cs-CZ" sz="1600" b="1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sz="1600" dirty="0"/>
              <a:t>2.   </a:t>
            </a:r>
            <a:r>
              <a:rPr lang="en-US" sz="1600" dirty="0"/>
              <a:t>Conclusions of supporting examinations.</a:t>
            </a:r>
          </a:p>
          <a:p>
            <a:pPr marL="363538" indent="-363538">
              <a:buFont typeface="Wingdings" panose="05000000000000000000" pitchFamily="2" charset="2"/>
              <a:buNone/>
              <a:tabLst>
                <a:tab pos="363538" algn="l"/>
              </a:tabLst>
              <a:defRPr/>
            </a:pPr>
            <a:r>
              <a:rPr lang="en-US" sz="1600" dirty="0"/>
              <a:t>3. </a:t>
            </a:r>
            <a:r>
              <a:rPr lang="cs-CZ" sz="1600" dirty="0"/>
              <a:t>	</a:t>
            </a:r>
            <a:r>
              <a:rPr lang="en-US" sz="1600" dirty="0"/>
              <a:t>Conclusion on the type of death and whether the accidental changes found correspond to the data on the mechanism of injury. </a:t>
            </a:r>
            <a:endParaRPr lang="cs-CZ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96AD211-BAD8-46C6-5ED1-DDF6983B62B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1066800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7DDC45B-40B9-37B5-81C0-50F31643DAA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323850" y="1165225"/>
            <a:ext cx="8229600" cy="45259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defRPr/>
            </a:pPr>
            <a:r>
              <a:rPr lang="en-US" altLang="cs-CZ" sz="2400" b="1" u="sng"/>
              <a:t>Autopsy diagnosis – obscure cases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cs-CZ" sz="2400"/>
              <a:t>	(mainly in cases of advanced putrefaction, skeleton remains, suspicion of intoxication)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cs-CZ" sz="2400"/>
              <a:t>The diagnosis:</a:t>
            </a:r>
          </a:p>
          <a:p>
            <a:pPr marL="0" indent="0" algn="just" eaLnBrk="1" hangingPunct="1">
              <a:lnSpc>
                <a:spcPct val="130000"/>
              </a:lnSpc>
              <a:buFontTx/>
              <a:buAutoNum type="arabicPeriod"/>
              <a:defRPr/>
            </a:pPr>
            <a:r>
              <a:rPr lang="en-US" altLang="cs-CZ" sz="2400"/>
              <a:t>The autopsy revealed:</a:t>
            </a:r>
          </a:p>
          <a:p>
            <a:pPr marL="719138" lvl="2" indent="-190500" algn="just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altLang="cs-CZ"/>
              <a:t>Summary of all pathologic (?) and traumatic (?) changes.</a:t>
            </a:r>
          </a:p>
          <a:p>
            <a:pPr marL="0" indent="0" algn="just" eaLnBrk="1" hangingPunct="1">
              <a:lnSpc>
                <a:spcPct val="130000"/>
              </a:lnSpc>
              <a:buFontTx/>
              <a:buAutoNum type="arabicPeriod"/>
              <a:defRPr/>
            </a:pPr>
            <a:r>
              <a:rPr lang="en-US" altLang="cs-CZ" sz="2400"/>
              <a:t>The statement about the type of death:</a:t>
            </a:r>
          </a:p>
          <a:p>
            <a:pPr marL="719138" lvl="2" indent="-190500" algn="just" eaLnBrk="1" hangingPunct="1">
              <a:lnSpc>
                <a:spcPct val="90000"/>
              </a:lnSpc>
              <a:defRPr/>
            </a:pPr>
            <a:r>
              <a:rPr lang="en-US" altLang="cs-CZ"/>
              <a:t>The autopsy revealed no signs of violence and pathologic changes found out by autopsy may explain the death as natural death</a:t>
            </a:r>
          </a:p>
          <a:p>
            <a:pPr marL="719138" lvl="2" indent="-190500" algn="just" eaLnBrk="1" hangingPunct="1">
              <a:lnSpc>
                <a:spcPct val="80000"/>
              </a:lnSpc>
              <a:defRPr/>
            </a:pPr>
            <a:r>
              <a:rPr lang="en-US" altLang="cs-CZ"/>
              <a:t>The autopsy revealed signs of violence that was able to cause the death</a:t>
            </a:r>
          </a:p>
          <a:p>
            <a:pPr marL="719138" lvl="2" indent="-190500" algn="just" eaLnBrk="1" hangingPunct="1">
              <a:lnSpc>
                <a:spcPct val="70000"/>
              </a:lnSpc>
              <a:defRPr/>
            </a:pPr>
            <a:r>
              <a:rPr lang="en-US" altLang="cs-CZ"/>
              <a:t>Combination of both</a:t>
            </a:r>
            <a:endParaRPr lang="cs-CZ" altLang="cs-CZ"/>
          </a:p>
          <a:p>
            <a:pPr marL="719138" lvl="2" indent="-190500" algn="just" eaLnBrk="1" hangingPunct="1">
              <a:lnSpc>
                <a:spcPct val="80000"/>
              </a:lnSpc>
              <a:defRPr/>
            </a:pPr>
            <a:endParaRPr lang="cs-CZ" altLang="cs-CZ" i="1"/>
          </a:p>
          <a:p>
            <a:pPr marL="349250" lvl="1" indent="-4763" algn="just" eaLnBrk="1" hangingPunct="1">
              <a:lnSpc>
                <a:spcPct val="80000"/>
              </a:lnSpc>
              <a:buFontTx/>
              <a:buNone/>
              <a:defRPr/>
            </a:pPr>
            <a:endParaRPr lang="en-US" altLang="cs-CZ" sz="2400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D4F541A-FF7F-3C36-CC63-DFA986251D0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B948676-C9D1-9134-C416-3361EBD5A4B0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cs-CZ" sz="2800"/>
              <a:t>The autopsy is made by all sense organs (except taste)</a:t>
            </a:r>
          </a:p>
          <a:p>
            <a:pPr eaLnBrk="1" hangingPunct="1">
              <a:defRPr/>
            </a:pPr>
            <a:r>
              <a:rPr lang="en-US" altLang="cs-CZ" sz="2800"/>
              <a:t>Description of organs:</a:t>
            </a:r>
          </a:p>
          <a:p>
            <a:pPr lvl="1" eaLnBrk="1" hangingPunct="1">
              <a:defRPr/>
            </a:pPr>
            <a:r>
              <a:rPr lang="en-US" altLang="cs-CZ" sz="2400"/>
              <a:t>Shape</a:t>
            </a:r>
            <a:endParaRPr lang="cs-CZ" altLang="cs-CZ" sz="2400"/>
          </a:p>
          <a:p>
            <a:pPr lvl="1" eaLnBrk="1" hangingPunct="1">
              <a:defRPr/>
            </a:pPr>
            <a:r>
              <a:rPr lang="cs-CZ" altLang="cs-CZ" sz="2400"/>
              <a:t>Measures</a:t>
            </a:r>
            <a:endParaRPr lang="en-US" altLang="cs-CZ" sz="2400"/>
          </a:p>
          <a:p>
            <a:pPr lvl="1" eaLnBrk="1" hangingPunct="1">
              <a:defRPr/>
            </a:pPr>
            <a:r>
              <a:rPr lang="en-US" altLang="cs-CZ" sz="2400"/>
              <a:t>Weight</a:t>
            </a:r>
          </a:p>
          <a:p>
            <a:pPr lvl="1" eaLnBrk="1" hangingPunct="1">
              <a:defRPr/>
            </a:pPr>
            <a:r>
              <a:rPr lang="en-US" altLang="cs-CZ" sz="2400"/>
              <a:t>Surface</a:t>
            </a:r>
          </a:p>
          <a:p>
            <a:pPr lvl="1" eaLnBrk="1" hangingPunct="1">
              <a:defRPr/>
            </a:pPr>
            <a:r>
              <a:rPr lang="en-US" altLang="cs-CZ" sz="2400"/>
              <a:t>Consistency</a:t>
            </a:r>
          </a:p>
          <a:p>
            <a:pPr lvl="1" eaLnBrk="1" hangingPunct="1">
              <a:defRPr/>
            </a:pPr>
            <a:r>
              <a:rPr lang="en-US" altLang="cs-CZ" sz="2400"/>
              <a:t>Colour</a:t>
            </a:r>
          </a:p>
          <a:p>
            <a:pPr lvl="1" eaLnBrk="1" hangingPunct="1">
              <a:defRPr/>
            </a:pPr>
            <a:endParaRPr lang="en-US" altLang="cs-CZ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E3D6545-BB8D-9FEC-604F-AA8D47FD205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8160CB6-3003-D915-D2A0-5FEB49DE1EE7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cs-CZ" sz="2800"/>
              <a:t>External examination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200"/>
              <a:t>Description of post-mortem changes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en-US" altLang="cs-CZ" sz="1800"/>
              <a:t>Sex</a:t>
            </a:r>
            <a:r>
              <a:rPr lang="cs-CZ" altLang="cs-CZ" sz="1800"/>
              <a:t>,</a:t>
            </a:r>
            <a:r>
              <a:rPr lang="en-US" altLang="cs-CZ" sz="1800"/>
              <a:t>race, age, body length, weight, nourishment 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en-US" altLang="cs-CZ" sz="1800"/>
              <a:t>Rigor mortis, lividities, colour of skin, </a:t>
            </a:r>
            <a:r>
              <a:rPr lang="en-US" altLang="cs-CZ" sz="1800" i="1"/>
              <a:t>temperature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200"/>
              <a:t>General appearance of the body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en-US" altLang="cs-CZ" sz="1800"/>
              <a:t>Head: configuration, skeleton of nose, face and jaws; eyes; mouth; tooth set;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en-US" altLang="cs-CZ" sz="1800"/>
              <a:t>Neck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en-US" altLang="cs-CZ" sz="1800"/>
              <a:t>Thorax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en-US" altLang="cs-CZ" sz="1800"/>
              <a:t>Abdomen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en-US" altLang="cs-CZ" sz="1800"/>
              <a:t>Genitals</a:t>
            </a:r>
          </a:p>
          <a:p>
            <a:pPr lvl="4" eaLnBrk="1" hangingPunct="1">
              <a:lnSpc>
                <a:spcPct val="80000"/>
              </a:lnSpc>
              <a:defRPr/>
            </a:pPr>
            <a:r>
              <a:rPr lang="en-US" altLang="cs-CZ" sz="1800"/>
              <a:t>Upper and lower extremities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200"/>
              <a:t>Injuries (if any)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cs-CZ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A32FD24-7BF9-2DA0-EE29-B1B8716995D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B67C1C3-E553-F253-4D95-897608763317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cs-CZ"/>
              <a:t>Internal examination</a:t>
            </a:r>
          </a:p>
          <a:p>
            <a:pPr lvl="1" eaLnBrk="1" hangingPunct="1">
              <a:defRPr/>
            </a:pPr>
            <a:r>
              <a:rPr lang="en-US" altLang="cs-CZ"/>
              <a:t>Cranial cavity</a:t>
            </a:r>
          </a:p>
          <a:p>
            <a:pPr lvl="2" eaLnBrk="1" hangingPunct="1">
              <a:defRPr/>
            </a:pPr>
            <a:r>
              <a:rPr lang="en-US" altLang="cs-CZ"/>
              <a:t>Extra and subdural spaces</a:t>
            </a:r>
          </a:p>
          <a:p>
            <a:pPr lvl="2" eaLnBrk="1" hangingPunct="1">
              <a:defRPr/>
            </a:pPr>
            <a:r>
              <a:rPr lang="en-US" altLang="cs-CZ"/>
              <a:t>Brain</a:t>
            </a:r>
          </a:p>
          <a:p>
            <a:pPr lvl="2" eaLnBrk="1" hangingPunct="1">
              <a:defRPr/>
            </a:pPr>
            <a:r>
              <a:rPr lang="en-US" altLang="cs-CZ"/>
              <a:t>Base of the skull </a:t>
            </a:r>
          </a:p>
          <a:p>
            <a:pPr lvl="2" eaLnBrk="1" hangingPunct="1">
              <a:defRPr/>
            </a:pPr>
            <a:r>
              <a:rPr lang="en-US" altLang="cs-CZ"/>
              <a:t>Arterial circle of Willis </a:t>
            </a:r>
          </a:p>
          <a:p>
            <a:pPr lvl="2" eaLnBrk="1" hangingPunct="1">
              <a:defRPr/>
            </a:pPr>
            <a:r>
              <a:rPr lang="en-US" altLang="cs-CZ"/>
              <a:t>Venous sinuses</a:t>
            </a:r>
          </a:p>
          <a:p>
            <a:pPr lvl="2" eaLnBrk="1" hangingPunct="1">
              <a:defRPr/>
            </a:pPr>
            <a:endParaRPr lang="en-US" altLang="cs-CZ"/>
          </a:p>
          <a:p>
            <a:pPr lvl="2" eaLnBrk="1" hangingPunct="1">
              <a:defRPr/>
            </a:pPr>
            <a:endParaRPr lang="en-US" altLang="cs-CZ"/>
          </a:p>
          <a:p>
            <a:pPr lvl="2" eaLnBrk="1" hangingPunct="1">
              <a:defRPr/>
            </a:pPr>
            <a:endParaRPr lang="en-US" alt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57D6E1-CECA-D63B-D59F-7A8A4177D8E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017080E-6187-5248-FC66-E01C781AF3B4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cs-CZ"/>
              <a:t>Internal examination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cs-CZ"/>
              <a:t>Thoracic cavity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cs-CZ"/>
              <a:t>Lungs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cs-CZ"/>
              <a:t>Heart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cs-CZ"/>
              <a:t>Tongue, pharynx &amp; esophagus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cs-CZ"/>
              <a:t>Trachea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cs-CZ"/>
              <a:t>Thyroid gland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cs-CZ"/>
              <a:t>Lymphatic nodes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cs-CZ"/>
              <a:t>Skeleton of laryngeal cartilages, cervical and thoracic spine, ribs</a:t>
            </a:r>
          </a:p>
          <a:p>
            <a:pPr lvl="3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cs-CZ"/>
          </a:p>
          <a:p>
            <a:pPr lvl="1" eaLnBrk="1" hangingPunct="1">
              <a:lnSpc>
                <a:spcPct val="90000"/>
              </a:lnSpc>
              <a:defRPr/>
            </a:pPr>
            <a:endParaRPr lang="en-US" alt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E073058-9553-6025-E31C-A02BF7CF08B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071E9D1-4531-DBF0-2964-57027E694807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cs-CZ" sz="2800"/>
              <a:t>Internal examination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altLang="cs-CZ" sz="2400"/>
              <a:t>Abdomen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Spleen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stomach, duodenum, biliary ways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Pancreas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Liver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Abdominal aorta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Suprarenal glands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Kidneys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Urinary bladder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Genital organs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altLang="cs-CZ" sz="2000"/>
              <a:t>Skeleton of lumbar spine and pelvis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en-US" altLang="cs-CZ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180F5D4-8E66-CDA1-EA0C-EC520E834C1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6495D47-3672-35EC-65FC-DDD4E635BD98}"/>
              </a:ext>
            </a:extLst>
          </p:cNvPr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611188" y="15573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cs-CZ"/>
              <a:t>Autopsy diagnosis</a:t>
            </a:r>
          </a:p>
          <a:p>
            <a:pPr lvl="1" eaLnBrk="1" hangingPunct="1">
              <a:defRPr/>
            </a:pPr>
            <a:r>
              <a:rPr lang="en-US" altLang="cs-CZ"/>
              <a:t>Natural death</a:t>
            </a:r>
          </a:p>
          <a:p>
            <a:pPr lvl="1" eaLnBrk="1" hangingPunct="1">
              <a:defRPr/>
            </a:pPr>
            <a:r>
              <a:rPr lang="en-US" altLang="cs-CZ"/>
              <a:t>Violent death</a:t>
            </a:r>
          </a:p>
          <a:p>
            <a:pPr lvl="1" eaLnBrk="1" hangingPunct="1">
              <a:defRPr/>
            </a:pPr>
            <a:r>
              <a:rPr lang="en-US" altLang="cs-CZ"/>
              <a:t>Obscure cases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AA7EE7A-FF28-18A0-F827-C8E94B1B742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8F14466-2643-DC0D-EAB0-0BE5E2DD0E4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defRPr/>
            </a:pPr>
            <a:r>
              <a:rPr lang="en-US" altLang="cs-CZ" b="1" u="sng"/>
              <a:t>Autopsy diagnosis - natural death</a:t>
            </a:r>
            <a:endParaRPr lang="cs-CZ" altLang="cs-CZ" b="1" u="sng"/>
          </a:p>
          <a:p>
            <a:pPr marL="609600" indent="-609600" eaLnBrk="1" hangingPunct="1">
              <a:lnSpc>
                <a:spcPct val="10000"/>
              </a:lnSpc>
              <a:buFont typeface="Wingdings" panose="05000000000000000000" pitchFamily="2" charset="2"/>
              <a:buNone/>
              <a:defRPr/>
            </a:pPr>
            <a:endParaRPr lang="en-US" altLang="cs-CZ" u="sng"/>
          </a:p>
          <a:p>
            <a:pPr marL="1055688" lvl="1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cs-CZ"/>
              <a:t>1.	(</a:t>
            </a:r>
            <a:r>
              <a:rPr lang="en-US" altLang="cs-CZ" i="1"/>
              <a:t>summary of all pathologic changes</a:t>
            </a:r>
            <a:r>
              <a:rPr lang="en-US" altLang="cs-CZ"/>
              <a:t>)</a:t>
            </a:r>
          </a:p>
          <a:p>
            <a:pPr marL="1371600" lvl="2" indent="-457200" eaLnBrk="1" hangingPunct="1">
              <a:buFont typeface="Wingdings" panose="05000000000000000000" pitchFamily="2" charset="2"/>
              <a:buNone/>
              <a:defRPr/>
            </a:pPr>
            <a:r>
              <a:rPr lang="en-US" altLang="cs-CZ"/>
              <a:t>a. Cause of death</a:t>
            </a:r>
          </a:p>
          <a:p>
            <a:pPr marL="1371600" lvl="2" indent="-457200" eaLnBrk="1" hangingPunct="1">
              <a:buFont typeface="Wingdings" panose="05000000000000000000" pitchFamily="2" charset="2"/>
              <a:buNone/>
              <a:defRPr/>
            </a:pPr>
            <a:r>
              <a:rPr lang="en-US" altLang="cs-CZ"/>
              <a:t>b.  Main disease</a:t>
            </a:r>
          </a:p>
          <a:p>
            <a:pPr marL="1371600" lvl="2" indent="-457200" eaLnBrk="1" hangingPunct="1">
              <a:buFont typeface="Wingdings" panose="05000000000000000000" pitchFamily="2" charset="2"/>
              <a:buNone/>
              <a:defRPr/>
            </a:pPr>
            <a:r>
              <a:rPr lang="en-US" altLang="cs-CZ"/>
              <a:t>c.  Complications of main disease</a:t>
            </a:r>
          </a:p>
          <a:p>
            <a:pPr marL="1371600" lvl="2" indent="-457200" eaLnBrk="1" hangingPunct="1">
              <a:buFont typeface="Wingdings" panose="05000000000000000000" pitchFamily="2" charset="2"/>
              <a:buNone/>
              <a:defRPr/>
            </a:pPr>
            <a:r>
              <a:rPr lang="en-US" altLang="cs-CZ"/>
              <a:t>d.  Auxiliary findings</a:t>
            </a:r>
          </a:p>
          <a:p>
            <a:pPr marL="1055688" lvl="1" indent="-533400" eaLnBrk="1" hangingPunct="1">
              <a:lnSpc>
                <a:spcPct val="10000"/>
              </a:lnSpc>
              <a:buFont typeface="Wingdings" panose="05000000000000000000" pitchFamily="2" charset="2"/>
              <a:buNone/>
              <a:defRPr/>
            </a:pPr>
            <a:endParaRPr lang="en-US" altLang="cs-CZ"/>
          </a:p>
          <a:p>
            <a:pPr marL="1055688" lvl="1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cs-CZ"/>
              <a:t>2.	The statement about the type of death</a:t>
            </a:r>
          </a:p>
          <a:p>
            <a:pPr marL="1055688" lvl="1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cs-CZ"/>
              <a:t>	(It was natural death)</a:t>
            </a:r>
          </a:p>
          <a:p>
            <a:pPr marL="1055688" lvl="1" indent="-533400" eaLnBrk="1" hangingPunct="1">
              <a:buFont typeface="Wingdings" panose="05000000000000000000" pitchFamily="2" charset="2"/>
              <a:buNone/>
              <a:defRPr/>
            </a:pPr>
            <a:endParaRPr lang="cs-CZ" altLang="cs-CZ"/>
          </a:p>
          <a:p>
            <a:pPr marL="1055688" lvl="1" indent="-533400" eaLnBrk="1" hangingPunct="1">
              <a:buFont typeface="Wingdings" panose="05000000000000000000" pitchFamily="2" charset="2"/>
              <a:buNone/>
              <a:defRPr/>
            </a:pPr>
            <a:endParaRPr lang="en-US" alt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310820B-3A62-D3CB-41A2-2B4D208A28C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/>
              <a:t>Autopsy report</a:t>
            </a:r>
            <a:endParaRPr lang="en-US" altLang="cs-CZ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DFDF840-3364-29A1-6230-8450AB48398B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cs-CZ" sz="2400" b="1" u="sng"/>
              <a:t>Autopsy diagnosis – violent death</a:t>
            </a:r>
            <a:endParaRPr lang="cs-CZ" altLang="cs-CZ" sz="2400" b="1" u="sng"/>
          </a:p>
          <a:p>
            <a:pPr eaLnBrk="1" hangingPunct="1">
              <a:lnSpc>
                <a:spcPct val="10000"/>
              </a:lnSpc>
              <a:buFont typeface="Wingdings" panose="05000000000000000000" pitchFamily="2" charset="2"/>
              <a:buNone/>
              <a:defRPr/>
            </a:pPr>
            <a:endParaRPr lang="en-US" altLang="cs-CZ" sz="2400" u="sng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cs-CZ" sz="2400"/>
              <a:t>I. Autopsy findings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cs-CZ" sz="2000"/>
              <a:t>Cause of death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cs-CZ" sz="2000"/>
              <a:t>Injuries revealed by the autopsy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cs-CZ" sz="2400"/>
              <a:t>		(</a:t>
            </a:r>
            <a:r>
              <a:rPr lang="en-US" altLang="cs-CZ" sz="2000" i="1"/>
              <a:t>summary of all traumatic changes</a:t>
            </a:r>
            <a:r>
              <a:rPr lang="en-US" altLang="cs-CZ" sz="240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cs-CZ" sz="2000"/>
              <a:t>Other changes related to injuries</a:t>
            </a:r>
          </a:p>
          <a:p>
            <a:pPr lvl="1" eaLnBrk="1" hangingPunct="1">
              <a:defRPr/>
            </a:pPr>
            <a:r>
              <a:rPr lang="en-US" altLang="cs-CZ" sz="2000"/>
              <a:t>Pathologic changes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en-US" altLang="cs-CZ" sz="2400"/>
              <a:t>II.Statement about credibility of the origin of traumatic changes.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cs-CZ" sz="2400"/>
              <a:t>	(</a:t>
            </a:r>
            <a:r>
              <a:rPr lang="en-US" altLang="cs-CZ" sz="2000"/>
              <a:t>does the autopsy findings correspond to the story?)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cs-CZ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rstvy skla">
  <a:themeElements>
    <a:clrScheme name="Vrstvy skla 8">
      <a:dk1>
        <a:srgbClr val="000000"/>
      </a:dk1>
      <a:lt1>
        <a:srgbClr val="EAEAEA"/>
      </a:lt1>
      <a:dk2>
        <a:srgbClr val="000000"/>
      </a:dk2>
      <a:lt2>
        <a:srgbClr val="C1C2CB"/>
      </a:lt2>
      <a:accent1>
        <a:srgbClr val="F1F1F7"/>
      </a:accent1>
      <a:accent2>
        <a:srgbClr val="8C8CB4"/>
      </a:accent2>
      <a:accent3>
        <a:srgbClr val="F3F3F3"/>
      </a:accent3>
      <a:accent4>
        <a:srgbClr val="000000"/>
      </a:accent4>
      <a:accent5>
        <a:srgbClr val="F7F7FA"/>
      </a:accent5>
      <a:accent6>
        <a:srgbClr val="7E7EA3"/>
      </a:accent6>
      <a:hlink>
        <a:srgbClr val="A3FFFF"/>
      </a:hlink>
      <a:folHlink>
        <a:srgbClr val="9E99FF"/>
      </a:folHlink>
    </a:clrScheme>
    <a:fontScheme name="Vrstvy skl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rstvy skla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skla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171</TotalTime>
  <Words>598</Words>
  <Application>Microsoft Office PowerPoint</Application>
  <PresentationFormat>Předvádění na obrazovce (4:3)</PresentationFormat>
  <Paragraphs>117</Paragraphs>
  <Slides>11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Wingdings</vt:lpstr>
      <vt:lpstr>Vrstvy skla</vt:lpstr>
      <vt:lpstr>Autopsy report</vt:lpstr>
      <vt:lpstr>Autopsy report</vt:lpstr>
      <vt:lpstr>Autopsy report</vt:lpstr>
      <vt:lpstr>Autopsy report</vt:lpstr>
      <vt:lpstr>Autopsy report</vt:lpstr>
      <vt:lpstr>Autopsy report</vt:lpstr>
      <vt:lpstr>Autopsy report</vt:lpstr>
      <vt:lpstr>Autopsy report</vt:lpstr>
      <vt:lpstr>Autopsy report</vt:lpstr>
      <vt:lpstr>Autopsy report</vt:lpstr>
      <vt:lpstr>Autopsy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Autopsy report</dc:title>
  <dc:creator>.</dc:creator>
  <cp:lastModifiedBy>Alexander Pilin</cp:lastModifiedBy>
  <cp:revision>14</cp:revision>
  <dcterms:created xsi:type="dcterms:W3CDTF">2006-11-27T14:05:24Z</dcterms:created>
  <dcterms:modified xsi:type="dcterms:W3CDTF">2025-10-06T07:44:28Z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63cd7f-2d21-486a-9f29-9c1683fdd175_Enabled">
    <vt:lpwstr>true</vt:lpwstr>
  </property>
  <property fmtid="{D5CDD505-2E9C-101B-9397-08002B2CF9AE}" pid="3" name="MSIP_Label_2063cd7f-2d21-486a-9f29-9c1683fdd175_SetDate">
    <vt:lpwstr>2021-10-01T08:14:18Z</vt:lpwstr>
  </property>
  <property fmtid="{D5CDD505-2E9C-101B-9397-08002B2CF9AE}" pid="4" name="MSIP_Label_2063cd7f-2d21-486a-9f29-9c1683fdd175_Method">
    <vt:lpwstr>Standard</vt:lpwstr>
  </property>
  <property fmtid="{D5CDD505-2E9C-101B-9397-08002B2CF9AE}" pid="5" name="MSIP_Label_2063cd7f-2d21-486a-9f29-9c1683fdd175_Name">
    <vt:lpwstr>2063cd7f-2d21-486a-9f29-9c1683fdd175</vt:lpwstr>
  </property>
  <property fmtid="{D5CDD505-2E9C-101B-9397-08002B2CF9AE}" pid="6" name="MSIP_Label_2063cd7f-2d21-486a-9f29-9c1683fdd175_SiteId">
    <vt:lpwstr>0f277086-d4e0-4971-bc1a-bbc5df0eb246</vt:lpwstr>
  </property>
  <property fmtid="{D5CDD505-2E9C-101B-9397-08002B2CF9AE}" pid="7" name="MSIP_Label_2063cd7f-2d21-486a-9f29-9c1683fdd175_ActionId">
    <vt:lpwstr>0c935845-1315-4e86-930a-2ee376cd9e24</vt:lpwstr>
  </property>
  <property fmtid="{D5CDD505-2E9C-101B-9397-08002B2CF9AE}" pid="8" name="MSIP_Label_2063cd7f-2d21-486a-9f29-9c1683fdd175_ContentBits">
    <vt:lpwstr>0</vt:lpwstr>
  </property>
</Properties>
</file>